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charts/style1.xml" ContentType="application/vnd.ms-office.chartstyle+xml"/>
  <Override PartName="/ppt/charts/chart1.xml" ContentType="application/vnd.openxmlformats-officedocument.drawingml.chart+xml"/>
  <Override PartName="/ppt/charts/colors1.xml" ContentType="application/vnd.ms-office.chartcolorstyl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4.xml" ContentType="application/vnd.openxmlformats-officedocument.customXml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5.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63" r:id="rId1"/>
  </p:sldMasterIdLst>
  <p:notesMasterIdLst>
    <p:notesMasterId r:id="rId31"/>
  </p:notesMasterIdLst>
  <p:handoutMasterIdLst>
    <p:handoutMasterId r:id="rId32"/>
  </p:handoutMasterIdLst>
  <p:sldIdLst>
    <p:sldId id="256" r:id="rId2"/>
    <p:sldId id="280" r:id="rId3"/>
    <p:sldId id="288" r:id="rId4"/>
    <p:sldId id="289" r:id="rId5"/>
    <p:sldId id="277" r:id="rId6"/>
    <p:sldId id="267" r:id="rId7"/>
    <p:sldId id="294" r:id="rId8"/>
    <p:sldId id="269" r:id="rId9"/>
    <p:sldId id="268" r:id="rId10"/>
    <p:sldId id="292" r:id="rId11"/>
    <p:sldId id="273" r:id="rId12"/>
    <p:sldId id="266" r:id="rId13"/>
    <p:sldId id="287" r:id="rId14"/>
    <p:sldId id="275" r:id="rId15"/>
    <p:sldId id="278" r:id="rId16"/>
    <p:sldId id="279" r:id="rId17"/>
    <p:sldId id="265" r:id="rId18"/>
    <p:sldId id="264" r:id="rId19"/>
    <p:sldId id="285" r:id="rId20"/>
    <p:sldId id="286" r:id="rId21"/>
    <p:sldId id="263" r:id="rId22"/>
    <p:sldId id="276" r:id="rId23"/>
    <p:sldId id="274" r:id="rId24"/>
    <p:sldId id="272" r:id="rId25"/>
    <p:sldId id="293" r:id="rId26"/>
    <p:sldId id="283" r:id="rId27"/>
    <p:sldId id="284" r:id="rId28"/>
    <p:sldId id="291" r:id="rId29"/>
    <p:sldId id="270"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5.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customXml" Target="../customXml/item1.xml"/><Relationship Id="rId40"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s>
</file>

<file path=ppt/charts/_rels/chart1.xml.rels><?xml version="1.0" encoding="UTF-8" standalone="yes"?>
<Relationships xmlns="http://schemas.openxmlformats.org/package/2006/relationships"><Relationship Id="rId3" Type="http://schemas.openxmlformats.org/officeDocument/2006/relationships/oleObject" Target="Kitap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bar"/>
        <c:grouping val="clustered"/>
        <c:varyColors val="0"/>
        <c:ser>
          <c:idx val="0"/>
          <c:order val="0"/>
          <c:spPr>
            <a:solidFill>
              <a:srgbClr val="C00000"/>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strRef>
              <c:f>Sayfa1!$A$8:$A$13</c:f>
              <c:strCache>
                <c:ptCount val="6"/>
                <c:pt idx="0">
                  <c:v>Total number of global indicators</c:v>
                </c:pt>
                <c:pt idx="1">
                  <c:v>Number of indicators excluding repeaters</c:v>
                </c:pt>
                <c:pt idx="2">
                  <c:v>Indicators on Official Statistics Programme</c:v>
                </c:pt>
                <c:pt idx="3">
                  <c:v>Statistical Indicators on Official Statistics Programme</c:v>
                </c:pt>
                <c:pt idx="4">
                  <c:v>The Number of Indicators Determined to be Produced According First Inventory Study</c:v>
                </c:pt>
                <c:pt idx="5">
                  <c:v>Disseminated Indicators On Turkstat's SDG Indicators Bulletin</c:v>
                </c:pt>
              </c:strCache>
            </c:strRef>
          </c:cat>
          <c:val>
            <c:numRef>
              <c:f>Sayfa1!$B$8:$B$13</c:f>
              <c:numCache>
                <c:formatCode>General</c:formatCode>
                <c:ptCount val="6"/>
                <c:pt idx="0">
                  <c:v>241</c:v>
                </c:pt>
                <c:pt idx="1">
                  <c:v>232</c:v>
                </c:pt>
                <c:pt idx="2">
                  <c:v>215</c:v>
                </c:pt>
                <c:pt idx="3">
                  <c:v>191</c:v>
                </c:pt>
                <c:pt idx="4">
                  <c:v>108</c:v>
                </c:pt>
                <c:pt idx="5">
                  <c:v>83</c:v>
                </c:pt>
              </c:numCache>
            </c:numRef>
          </c:val>
          <c:extLst>
            <c:ext xmlns:c16="http://schemas.microsoft.com/office/drawing/2014/chart" uri="{C3380CC4-5D6E-409C-BE32-E72D297353CC}">
              <c16:uniqueId val="{00000000-9512-4A79-8C70-D286BBE8356A}"/>
            </c:ext>
          </c:extLst>
        </c:ser>
        <c:dLbls>
          <c:dLblPos val="inEnd"/>
          <c:showLegendKey val="0"/>
          <c:showVal val="1"/>
          <c:showCatName val="0"/>
          <c:showSerName val="0"/>
          <c:showPercent val="0"/>
          <c:showBubbleSize val="0"/>
        </c:dLbls>
        <c:gapWidth val="65"/>
        <c:axId val="1277783103"/>
        <c:axId val="1277785183"/>
      </c:barChart>
      <c:catAx>
        <c:axId val="1277783103"/>
        <c:scaling>
          <c:orientation val="minMax"/>
        </c:scaling>
        <c:delete val="0"/>
        <c:axPos val="l"/>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200" b="0" i="0" u="none" strike="noStrike" kern="1200" cap="none" baseline="0">
                <a:solidFill>
                  <a:schemeClr val="dk1">
                    <a:lumMod val="75000"/>
                    <a:lumOff val="25000"/>
                  </a:schemeClr>
                </a:solidFill>
                <a:latin typeface="+mn-lt"/>
                <a:ea typeface="+mn-ea"/>
                <a:cs typeface="+mn-cs"/>
              </a:defRPr>
            </a:pPr>
            <a:endParaRPr lang="en-US"/>
          </a:p>
        </c:txPr>
        <c:crossAx val="1277785183"/>
        <c:crosses val="autoZero"/>
        <c:auto val="1"/>
        <c:lblAlgn val="ctr"/>
        <c:lblOffset val="100"/>
        <c:noMultiLvlLbl val="0"/>
      </c:catAx>
      <c:valAx>
        <c:axId val="1277785183"/>
        <c:scaling>
          <c:orientation val="minMax"/>
        </c:scaling>
        <c:delete val="0"/>
        <c:axPos val="b"/>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277783103"/>
        <c:crosses val="autoZero"/>
        <c:crossBetween val="between"/>
      </c:valAx>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1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tr-TR" smtClean="0"/>
              <a:t>Turkish Court of Accounts</a:t>
            </a:r>
            <a:endParaRPr lang="tr-TR"/>
          </a:p>
        </p:txBody>
      </p:sp>
      <p:sp>
        <p:nvSpPr>
          <p:cNvPr id="3" name="Veri Yer Tutucusu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04AF6B2-25A7-4F45-9EAD-99B1DFBED878}" type="datetimeFigureOut">
              <a:rPr lang="tr-TR" smtClean="0"/>
              <a:t>15.11.2019</a:t>
            </a:fld>
            <a:endParaRPr lang="tr-TR"/>
          </a:p>
        </p:txBody>
      </p:sp>
      <p:sp>
        <p:nvSpPr>
          <p:cNvPr id="4" name="Altbilgi Yer Tutucusu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5" name="Slayt Numarası Yer Tutucus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0D250DD-991C-41B6-B0F8-D45376305A99}" type="slidenum">
              <a:rPr lang="tr-TR" smtClean="0"/>
              <a:t>‹#›</a:t>
            </a:fld>
            <a:endParaRPr lang="tr-TR"/>
          </a:p>
        </p:txBody>
      </p:sp>
    </p:spTree>
    <p:extLst>
      <p:ext uri="{BB962C8B-B14F-4D97-AF65-F5344CB8AC3E}">
        <p14:creationId xmlns:p14="http://schemas.microsoft.com/office/powerpoint/2010/main" val="67730877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tr-TR" smtClean="0"/>
              <a:t>Turkish Court of Accounts</a:t>
            </a:r>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F80478-91CA-4AF8-A9A8-42AC7CB00E5E}" type="datetimeFigureOut">
              <a:rPr lang="tr-TR" smtClean="0"/>
              <a:t>15.11.2019</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CFA6AB-86B5-42E1-9C6C-0B831CBF8A2B}" type="slidenum">
              <a:rPr lang="tr-TR" smtClean="0"/>
              <a:t>‹#›</a:t>
            </a:fld>
            <a:endParaRPr lang="tr-TR"/>
          </a:p>
        </p:txBody>
      </p:sp>
    </p:spTree>
    <p:extLst>
      <p:ext uri="{BB962C8B-B14F-4D97-AF65-F5344CB8AC3E}">
        <p14:creationId xmlns:p14="http://schemas.microsoft.com/office/powerpoint/2010/main" val="479560015"/>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CFA6AB-86B5-42E1-9C6C-0B831CBF8A2B}" type="slidenum">
              <a:rPr lang="tr-TR" smtClean="0"/>
              <a:t>12</a:t>
            </a:fld>
            <a:endParaRPr lang="tr-TR"/>
          </a:p>
        </p:txBody>
      </p:sp>
      <p:sp>
        <p:nvSpPr>
          <p:cNvPr id="5" name="Üstbilgi Yer Tutucusu 4"/>
          <p:cNvSpPr>
            <a:spLocks noGrp="1"/>
          </p:cNvSpPr>
          <p:nvPr>
            <p:ph type="hdr" sz="quarter" idx="11"/>
          </p:nvPr>
        </p:nvSpPr>
        <p:spPr/>
        <p:txBody>
          <a:bodyPr/>
          <a:lstStyle/>
          <a:p>
            <a:r>
              <a:rPr lang="tr-TR" smtClean="0"/>
              <a:t>Turkish Court of Accounts</a:t>
            </a:r>
            <a:endParaRPr lang="tr-TR"/>
          </a:p>
        </p:txBody>
      </p:sp>
    </p:spTree>
    <p:extLst>
      <p:ext uri="{BB962C8B-B14F-4D97-AF65-F5344CB8AC3E}">
        <p14:creationId xmlns:p14="http://schemas.microsoft.com/office/powerpoint/2010/main" val="874329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CFA6AB-86B5-42E1-9C6C-0B831CBF8A2B}" type="slidenum">
              <a:rPr lang="tr-TR" smtClean="0"/>
              <a:t>18</a:t>
            </a:fld>
            <a:endParaRPr lang="tr-TR"/>
          </a:p>
        </p:txBody>
      </p:sp>
      <p:sp>
        <p:nvSpPr>
          <p:cNvPr id="5" name="Üstbilgi Yer Tutucusu 4"/>
          <p:cNvSpPr>
            <a:spLocks noGrp="1"/>
          </p:cNvSpPr>
          <p:nvPr>
            <p:ph type="hdr" sz="quarter" idx="11"/>
          </p:nvPr>
        </p:nvSpPr>
        <p:spPr/>
        <p:txBody>
          <a:bodyPr/>
          <a:lstStyle/>
          <a:p>
            <a:r>
              <a:rPr lang="tr-TR" smtClean="0"/>
              <a:t>Turkish Court of Accounts</a:t>
            </a:r>
            <a:endParaRPr lang="tr-TR"/>
          </a:p>
        </p:txBody>
      </p:sp>
    </p:spTree>
    <p:extLst>
      <p:ext uri="{BB962C8B-B14F-4D97-AF65-F5344CB8AC3E}">
        <p14:creationId xmlns:p14="http://schemas.microsoft.com/office/powerpoint/2010/main" val="1820112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CFA6AB-86B5-42E1-9C6C-0B831CBF8A2B}" type="slidenum">
              <a:rPr lang="tr-TR" smtClean="0"/>
              <a:t>29</a:t>
            </a:fld>
            <a:endParaRPr lang="tr-TR"/>
          </a:p>
        </p:txBody>
      </p:sp>
      <p:sp>
        <p:nvSpPr>
          <p:cNvPr id="5" name="Üstbilgi Yer Tutucusu 4"/>
          <p:cNvSpPr>
            <a:spLocks noGrp="1"/>
          </p:cNvSpPr>
          <p:nvPr>
            <p:ph type="hdr" sz="quarter" idx="11"/>
          </p:nvPr>
        </p:nvSpPr>
        <p:spPr/>
        <p:txBody>
          <a:bodyPr/>
          <a:lstStyle/>
          <a:p>
            <a:r>
              <a:rPr lang="tr-TR" smtClean="0"/>
              <a:t>Turkish Court of Accounts</a:t>
            </a:r>
            <a:endParaRPr lang="tr-TR"/>
          </a:p>
        </p:txBody>
      </p:sp>
    </p:spTree>
    <p:extLst>
      <p:ext uri="{BB962C8B-B14F-4D97-AF65-F5344CB8AC3E}">
        <p14:creationId xmlns:p14="http://schemas.microsoft.com/office/powerpoint/2010/main" val="5443587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18FCAA08-E5B5-47A2-BF43-7270852BC626}" type="datetime1">
              <a:rPr lang="tr-TR" smtClean="0"/>
              <a:t>15.11.2019</a:t>
            </a:fld>
            <a:endParaRPr lang="tr-TR"/>
          </a:p>
        </p:txBody>
      </p:sp>
      <p:sp>
        <p:nvSpPr>
          <p:cNvPr id="5" name="Footer Placeholder 4"/>
          <p:cNvSpPr>
            <a:spLocks noGrp="1"/>
          </p:cNvSpPr>
          <p:nvPr>
            <p:ph type="ftr" sz="quarter" idx="11"/>
          </p:nvPr>
        </p:nvSpPr>
        <p:spPr/>
        <p:txBody>
          <a:bodyPr/>
          <a:lstStyle/>
          <a:p>
            <a:endParaRPr lang="tr-T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610042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9B036613-1E96-4CCE-898D-718A873E9C8E}" type="datetime1">
              <a:rPr lang="tr-TR" smtClean="0"/>
              <a:t>15.11.2019</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604665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25013985-86F4-4B6D-BC19-EC949F35D38F}" type="datetime1">
              <a:rPr lang="tr-TR" smtClean="0"/>
              <a:t>15.11.2019</a:t>
            </a:fld>
            <a:endParaRPr lang="tr-TR"/>
          </a:p>
        </p:txBody>
      </p:sp>
      <p:sp>
        <p:nvSpPr>
          <p:cNvPr id="5" name="Footer Placeholder 4"/>
          <p:cNvSpPr>
            <a:spLocks noGrp="1"/>
          </p:cNvSpPr>
          <p:nvPr>
            <p:ph type="ftr" sz="quarter" idx="11"/>
          </p:nvPr>
        </p:nvSpPr>
        <p:spPr/>
        <p:txBody>
          <a:bodyPr/>
          <a:lstStyle/>
          <a:p>
            <a:endParaRPr lang="tr-T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7C6393F0-5F03-450D-8FF3-E92B3F1D007E}" type="slidenum">
              <a:rPr lang="tr-TR" smtClean="0"/>
              <a:t>‹#›</a:t>
            </a:fld>
            <a:endParaRPr lang="tr-T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5693426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EDAE8963-6491-4BCE-A44E-C13353746F45}" type="datetime1">
              <a:rPr lang="tr-TR" smtClean="0"/>
              <a:t>15.11.2019</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17171165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FF69546A-0CC0-4767-858B-FE60D84C7DE1}" type="datetime1">
              <a:rPr lang="tr-TR" smtClean="0"/>
              <a:t>15.11.2019</a:t>
            </a:fld>
            <a:endParaRPr lang="tr-TR"/>
          </a:p>
        </p:txBody>
      </p:sp>
      <p:sp>
        <p:nvSpPr>
          <p:cNvPr id="6" name="Footer Placeholder 5"/>
          <p:cNvSpPr>
            <a:spLocks noGrp="1"/>
          </p:cNvSpPr>
          <p:nvPr>
            <p:ph type="ftr" sz="quarter" idx="11"/>
          </p:nvPr>
        </p:nvSpPr>
        <p:spPr/>
        <p:txBody>
          <a:bodyPr/>
          <a:lstStyle/>
          <a:p>
            <a:endParaRPr lang="tr-T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C6393F0-5F03-450D-8FF3-E92B3F1D007E}" type="slidenum">
              <a:rPr lang="tr-TR" smtClean="0"/>
              <a:t>‹#›</a:t>
            </a:fld>
            <a:endParaRPr lang="tr-T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6229663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A3FD7CE2-7D3A-43CB-BC66-0C5976C52509}" type="datetime1">
              <a:rPr lang="tr-TR" smtClean="0"/>
              <a:t>15.11.2019</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25082673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1E3C52CF-39FD-4322-A439-A7D3E01A0EAF}" type="datetime1">
              <a:rPr lang="tr-TR" smtClean="0"/>
              <a:t>15.11.2019</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41610867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71559FEA-2E42-4E67-98E3-934DEBBBC7B4}" type="datetime1">
              <a:rPr lang="tr-TR" smtClean="0"/>
              <a:t>15.11.2019</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1581820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7A665A71-65B4-4FB2-BDD6-4509B35E40B3}" type="datetime1">
              <a:rPr lang="tr-TR" smtClean="0"/>
              <a:t>15.11.2019</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3780433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CD95DC63-B4BB-4C32-9661-F4750E3D997F}" type="datetime1">
              <a:rPr lang="tr-TR" smtClean="0"/>
              <a:t>15.11.2019</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2558455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6760C011-6C56-4AEB-8EAE-A26BF829A392}" type="datetime1">
              <a:rPr lang="tr-TR" smtClean="0"/>
              <a:t>15.11.2019</a:t>
            </a:fld>
            <a:endParaRPr lang="tr-TR"/>
          </a:p>
        </p:txBody>
      </p:sp>
      <p:sp>
        <p:nvSpPr>
          <p:cNvPr id="6" name="Footer Placeholder 5"/>
          <p:cNvSpPr>
            <a:spLocks noGrp="1"/>
          </p:cNvSpPr>
          <p:nvPr>
            <p:ph type="ftr" sz="quarter" idx="11"/>
          </p:nvPr>
        </p:nvSpPr>
        <p:spPr/>
        <p:txBody>
          <a:bodyPr/>
          <a:lstStyle/>
          <a:p>
            <a:endParaRPr lang="tr-T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3469750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47F993-5F32-49D0-8997-CD57162418E1}" type="datetime1">
              <a:rPr lang="tr-TR" smtClean="0"/>
              <a:t>15.11.2019</a:t>
            </a:fld>
            <a:endParaRPr lang="tr-TR"/>
          </a:p>
        </p:txBody>
      </p:sp>
      <p:sp>
        <p:nvSpPr>
          <p:cNvPr id="8" name="Footer Placeholder 7"/>
          <p:cNvSpPr>
            <a:spLocks noGrp="1"/>
          </p:cNvSpPr>
          <p:nvPr>
            <p:ph type="ftr" sz="quarter" idx="11"/>
          </p:nvPr>
        </p:nvSpPr>
        <p:spPr/>
        <p:txBody>
          <a:bodyPr/>
          <a:lstStyle/>
          <a:p>
            <a:endParaRPr lang="tr-T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3387797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0B860611-086F-4795-A986-C7D61EE99D1E}" type="datetime1">
              <a:rPr lang="tr-TR" smtClean="0"/>
              <a:t>15.11.2019</a:t>
            </a:fld>
            <a:endParaRPr lang="tr-TR"/>
          </a:p>
        </p:txBody>
      </p:sp>
      <p:sp>
        <p:nvSpPr>
          <p:cNvPr id="4" name="Footer Placeholder 3"/>
          <p:cNvSpPr>
            <a:spLocks noGrp="1"/>
          </p:cNvSpPr>
          <p:nvPr>
            <p:ph type="ftr" sz="quarter" idx="11"/>
          </p:nvPr>
        </p:nvSpPr>
        <p:spPr/>
        <p:txBody>
          <a:bodyPr/>
          <a:lstStyle/>
          <a:p>
            <a:endParaRPr lang="tr-T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1268234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055D4D-2580-48B0-A4F2-62B16B86BF2A}" type="datetime1">
              <a:rPr lang="tr-TR" smtClean="0"/>
              <a:t>15.11.2019</a:t>
            </a:fld>
            <a:endParaRPr lang="tr-TR"/>
          </a:p>
        </p:txBody>
      </p:sp>
      <p:sp>
        <p:nvSpPr>
          <p:cNvPr id="3" name="Footer Placeholder 2"/>
          <p:cNvSpPr>
            <a:spLocks noGrp="1"/>
          </p:cNvSpPr>
          <p:nvPr>
            <p:ph type="ftr" sz="quarter" idx="11"/>
          </p:nvPr>
        </p:nvSpPr>
        <p:spPr/>
        <p:txBody>
          <a:bodyPr/>
          <a:lstStyle/>
          <a:p>
            <a:endParaRPr lang="tr-T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38936516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7735468C-0EF4-4464-9936-40978B744F03}" type="datetime1">
              <a:rPr lang="tr-TR" smtClean="0"/>
              <a:t>15.11.2019</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40746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34353AD1-D91F-49F5-BD5D-C9272013A74C}" type="datetime1">
              <a:rPr lang="tr-TR" smtClean="0"/>
              <a:t>15.11.2019</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C6393F0-5F03-450D-8FF3-E92B3F1D007E}" type="slidenum">
              <a:rPr lang="tr-TR" smtClean="0"/>
              <a:t>‹#›</a:t>
            </a:fld>
            <a:endParaRPr lang="tr-TR"/>
          </a:p>
        </p:txBody>
      </p:sp>
    </p:spTree>
    <p:extLst>
      <p:ext uri="{BB962C8B-B14F-4D97-AF65-F5344CB8AC3E}">
        <p14:creationId xmlns:p14="http://schemas.microsoft.com/office/powerpoint/2010/main" val="1899150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FD709C8A-A0FA-47A4-AD08-9F2604122B39}" type="datetime1">
              <a:rPr lang="tr-TR" smtClean="0"/>
              <a:t>15.11.2019</a:t>
            </a:fld>
            <a:endParaRPr lang="tr-T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7C6393F0-5F03-450D-8FF3-E92B3F1D007E}" type="slidenum">
              <a:rPr lang="tr-TR" smtClean="0"/>
              <a:t>‹#›</a:t>
            </a:fld>
            <a:endParaRPr lang="tr-TR"/>
          </a:p>
        </p:txBody>
      </p:sp>
    </p:spTree>
    <p:extLst>
      <p:ext uri="{BB962C8B-B14F-4D97-AF65-F5344CB8AC3E}">
        <p14:creationId xmlns:p14="http://schemas.microsoft.com/office/powerpoint/2010/main" val="3072600945"/>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 id="2147483975" r:id="rId12"/>
    <p:sldLayoutId id="2147483976" r:id="rId13"/>
    <p:sldLayoutId id="2147483977" r:id="rId14"/>
    <p:sldLayoutId id="2147483978" r:id="rId15"/>
    <p:sldLayoutId id="2147483979" r:id="rId16"/>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mailto:necipbilgin@sayistay.gov.tr"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818967" y="4267199"/>
            <a:ext cx="9715141" cy="1769807"/>
          </a:xfrm>
        </p:spPr>
        <p:txBody>
          <a:bodyPr>
            <a:normAutofit/>
          </a:bodyPr>
          <a:lstStyle/>
          <a:p>
            <a:pPr algn="ctr"/>
            <a:r>
              <a:rPr lang="tr-TR" sz="4400" b="1" dirty="0" smtClean="0"/>
              <a:t>AGENDA 2030 </a:t>
            </a:r>
            <a:r>
              <a:rPr lang="tr-TR" sz="4400" b="1" dirty="0" err="1" smtClean="0"/>
              <a:t>and</a:t>
            </a:r>
            <a:r>
              <a:rPr lang="tr-TR" sz="4400" b="1" dirty="0" smtClean="0"/>
              <a:t> </a:t>
            </a:r>
            <a:br>
              <a:rPr lang="tr-TR" sz="4400" b="1" dirty="0" smtClean="0"/>
            </a:br>
            <a:r>
              <a:rPr lang="tr-TR" sz="4400" b="1" dirty="0" err="1" smtClean="0"/>
              <a:t>Turkish</a:t>
            </a:r>
            <a:r>
              <a:rPr lang="tr-TR" sz="4400" b="1" dirty="0" smtClean="0"/>
              <a:t> Court </a:t>
            </a:r>
            <a:r>
              <a:rPr lang="tr-TR" sz="4400" b="1" dirty="0" err="1" smtClean="0"/>
              <a:t>Accounts</a:t>
            </a:r>
            <a:endParaRPr lang="tr-TR" sz="4400" b="1" dirty="0"/>
          </a:p>
        </p:txBody>
      </p:sp>
      <p:sp>
        <p:nvSpPr>
          <p:cNvPr id="3" name="Slayt Numarası Yer Tutucusu 2"/>
          <p:cNvSpPr>
            <a:spLocks noGrp="1"/>
          </p:cNvSpPr>
          <p:nvPr>
            <p:ph type="sldNum" sz="quarter" idx="12"/>
          </p:nvPr>
        </p:nvSpPr>
        <p:spPr/>
        <p:txBody>
          <a:bodyPr/>
          <a:lstStyle/>
          <a:p>
            <a:fld id="{7C6393F0-5F03-450D-8FF3-E92B3F1D007E}" type="slidenum">
              <a:rPr lang="tr-TR" smtClean="0"/>
              <a:t>1</a:t>
            </a:fld>
            <a:endParaRPr lang="tr-TR"/>
          </a:p>
        </p:txBody>
      </p:sp>
      <p:pic>
        <p:nvPicPr>
          <p:cNvPr id="4" name="Resim 3" descr="privatization | Wrong Kind of Green"/>
          <p:cNvPicPr>
            <a:picLocks noChangeAspect="1"/>
          </p:cNvPicPr>
          <p:nvPr/>
        </p:nvPicPr>
        <p:blipFill rotWithShape="1">
          <a:blip r:embed="rId2">
            <a:extLst>
              <a:ext uri="{28A0092B-C50C-407E-A947-70E740481C1C}">
                <a14:useLocalDpi xmlns:a14="http://schemas.microsoft.com/office/drawing/2010/main" val="0"/>
              </a:ext>
            </a:extLst>
          </a:blip>
          <a:srcRect t="-5" b="27434"/>
          <a:stretch/>
        </p:blipFill>
        <p:spPr>
          <a:xfrm>
            <a:off x="2291204" y="1837431"/>
            <a:ext cx="4774761" cy="2143432"/>
          </a:xfrm>
          <a:prstGeom prst="rect">
            <a:avLst/>
          </a:prstGeom>
        </p:spPr>
      </p:pic>
      <p:pic>
        <p:nvPicPr>
          <p:cNvPr id="5" name="Resim 4" descr="Dosya:Sayistay.png - Vikipedi"/>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88875" y="1917291"/>
            <a:ext cx="3333715" cy="2063572"/>
          </a:xfrm>
          <a:prstGeom prst="rect">
            <a:avLst/>
          </a:prstGeom>
        </p:spPr>
      </p:pic>
    </p:spTree>
    <p:extLst>
      <p:ext uri="{BB962C8B-B14F-4D97-AF65-F5344CB8AC3E}">
        <p14:creationId xmlns:p14="http://schemas.microsoft.com/office/powerpoint/2010/main" val="4332967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592924" y="624110"/>
            <a:ext cx="8911687" cy="752406"/>
          </a:xfrm>
        </p:spPr>
        <p:style>
          <a:lnRef idx="2">
            <a:schemeClr val="accent2">
              <a:shade val="50000"/>
            </a:schemeClr>
          </a:lnRef>
          <a:fillRef idx="1">
            <a:schemeClr val="accent2"/>
          </a:fillRef>
          <a:effectRef idx="0">
            <a:schemeClr val="accent2"/>
          </a:effectRef>
          <a:fontRef idx="minor">
            <a:schemeClr val="lt1"/>
          </a:fontRef>
        </p:style>
        <p:txBody>
          <a:bodyPr/>
          <a:lstStyle/>
          <a:p>
            <a:pPr algn="ctr"/>
            <a:r>
              <a:rPr lang="tr-TR" b="1" dirty="0" smtClean="0">
                <a:latin typeface="Arial" panose="020B0604020202020204" pitchFamily="34" charset="0"/>
                <a:cs typeface="Arial" panose="020B0604020202020204" pitchFamily="34" charset="0"/>
              </a:rPr>
              <a:t>SDG </a:t>
            </a:r>
            <a:r>
              <a:rPr lang="tr-TR" b="1" dirty="0" err="1" smtClean="0">
                <a:latin typeface="Arial" panose="020B0604020202020204" pitchFamily="34" charset="0"/>
                <a:cs typeface="Arial" panose="020B0604020202020204" pitchFamily="34" charset="0"/>
              </a:rPr>
              <a:t>Heat</a:t>
            </a:r>
            <a:r>
              <a:rPr lang="tr-TR" b="1" dirty="0" smtClean="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Map</a:t>
            </a:r>
            <a:r>
              <a:rPr lang="tr-TR" b="1" dirty="0" smtClean="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for</a:t>
            </a:r>
            <a:r>
              <a:rPr lang="tr-TR" b="1" dirty="0" smtClean="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Turkey</a:t>
            </a:r>
            <a:endParaRPr lang="tr-TR" b="1" dirty="0">
              <a:latin typeface="Arial" panose="020B0604020202020204" pitchFamily="34" charset="0"/>
              <a:cs typeface="Arial" panose="020B0604020202020204" pitchFamily="34" charset="0"/>
            </a:endParaRPr>
          </a:p>
        </p:txBody>
      </p:sp>
      <p:graphicFrame>
        <p:nvGraphicFramePr>
          <p:cNvPr id="6" name="İçerik Yer Tutucusu 5"/>
          <p:cNvGraphicFramePr>
            <a:graphicFrameLocks noGrp="1"/>
          </p:cNvGraphicFramePr>
          <p:nvPr>
            <p:ph sz="half" idx="1"/>
            <p:extLst>
              <p:ext uri="{D42A27DB-BD31-4B8C-83A1-F6EECF244321}">
                <p14:modId xmlns:p14="http://schemas.microsoft.com/office/powerpoint/2010/main" val="1695429091"/>
              </p:ext>
            </p:extLst>
          </p:nvPr>
        </p:nvGraphicFramePr>
        <p:xfrm>
          <a:off x="796413" y="1563334"/>
          <a:ext cx="6282812" cy="4951334"/>
        </p:xfrm>
        <a:graphic>
          <a:graphicData uri="http://schemas.openxmlformats.org/drawingml/2006/table">
            <a:tbl>
              <a:tblPr firstRow="1" firstCol="1" bandRow="1"/>
              <a:tblGrid>
                <a:gridCol w="1050486">
                  <a:extLst>
                    <a:ext uri="{9D8B030D-6E8A-4147-A177-3AD203B41FA5}">
                      <a16:colId xmlns:a16="http://schemas.microsoft.com/office/drawing/2014/main" val="949555318"/>
                    </a:ext>
                  </a:extLst>
                </a:gridCol>
                <a:gridCol w="974959">
                  <a:extLst>
                    <a:ext uri="{9D8B030D-6E8A-4147-A177-3AD203B41FA5}">
                      <a16:colId xmlns:a16="http://schemas.microsoft.com/office/drawing/2014/main" val="1831971829"/>
                    </a:ext>
                  </a:extLst>
                </a:gridCol>
                <a:gridCol w="914400">
                  <a:extLst>
                    <a:ext uri="{9D8B030D-6E8A-4147-A177-3AD203B41FA5}">
                      <a16:colId xmlns:a16="http://schemas.microsoft.com/office/drawing/2014/main" val="3904628171"/>
                    </a:ext>
                  </a:extLst>
                </a:gridCol>
                <a:gridCol w="1012723">
                  <a:extLst>
                    <a:ext uri="{9D8B030D-6E8A-4147-A177-3AD203B41FA5}">
                      <a16:colId xmlns:a16="http://schemas.microsoft.com/office/drawing/2014/main" val="3434611025"/>
                    </a:ext>
                  </a:extLst>
                </a:gridCol>
                <a:gridCol w="1101213">
                  <a:extLst>
                    <a:ext uri="{9D8B030D-6E8A-4147-A177-3AD203B41FA5}">
                      <a16:colId xmlns:a16="http://schemas.microsoft.com/office/drawing/2014/main" val="3522511707"/>
                    </a:ext>
                  </a:extLst>
                </a:gridCol>
                <a:gridCol w="1229031">
                  <a:extLst>
                    <a:ext uri="{9D8B030D-6E8A-4147-A177-3AD203B41FA5}">
                      <a16:colId xmlns:a16="http://schemas.microsoft.com/office/drawing/2014/main" val="2835686453"/>
                    </a:ext>
                  </a:extLst>
                </a:gridCol>
              </a:tblGrid>
              <a:tr h="249279">
                <a:tc gridSpan="6">
                  <a:txBody>
                    <a:bodyPr/>
                    <a:lstStyle/>
                    <a:p>
                      <a:pPr indent="450215" algn="just">
                        <a:lnSpc>
                          <a:spcPct val="107000"/>
                        </a:lnSpc>
                        <a:spcBef>
                          <a:spcPts val="600"/>
                        </a:spcBef>
                        <a:spcAft>
                          <a:spcPts val="600"/>
                        </a:spcAft>
                      </a:pPr>
                      <a:endParaRPr lang="tr-TR"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b">
                    <a:lnL>
                      <a:noFill/>
                    </a:lnL>
                    <a:lnR>
                      <a:noFill/>
                    </a:lnR>
                    <a:lnT>
                      <a:noFill/>
                    </a:lnT>
                    <a:lnB w="12700" cap="flat" cmpd="sng" algn="ctr">
                      <a:solidFill>
                        <a:srgbClr val="000000"/>
                      </a:solidFill>
                      <a:prstDash val="solid"/>
                      <a:round/>
                      <a:headEnd type="none" w="med" len="med"/>
                      <a:tailEnd type="none" w="med" len="med"/>
                    </a:lnB>
                    <a:solidFill>
                      <a:srgbClr val="808080"/>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994008956"/>
                  </a:ext>
                </a:extLst>
              </a:tr>
              <a:tr h="464312">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dirty="0" err="1" smtClean="0">
                          <a:effectLst/>
                          <a:latin typeface="Times New Roman" panose="02020603050405020304" pitchFamily="18" charset="0"/>
                          <a:ea typeface="Calibri" panose="020F0502020204030204" pitchFamily="34" charset="0"/>
                          <a:cs typeface="Times New Roman" panose="02020603050405020304" pitchFamily="18" charset="0"/>
                        </a:rPr>
                        <a:t>Policy-Strategy</a:t>
                      </a:r>
                      <a:endParaRPr lang="tr-TR"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dirty="0" err="1" smtClean="0">
                          <a:effectLst/>
                          <a:latin typeface="Times New Roman" panose="02020603050405020304" pitchFamily="18" charset="0"/>
                          <a:ea typeface="Calibri" panose="020F0502020204030204" pitchFamily="34" charset="0"/>
                          <a:cs typeface="Times New Roman" panose="02020603050405020304" pitchFamily="18" charset="0"/>
                        </a:rPr>
                        <a:t>Legislation</a:t>
                      </a:r>
                      <a:endParaRPr lang="tr-TR"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dirty="0" err="1" smtClean="0">
                          <a:effectLst/>
                          <a:latin typeface="Times New Roman" panose="02020603050405020304" pitchFamily="18" charset="0"/>
                          <a:ea typeface="Calibri" panose="020F0502020204030204" pitchFamily="34" charset="0"/>
                          <a:cs typeface="Times New Roman" panose="02020603050405020304" pitchFamily="18" charset="0"/>
                        </a:rPr>
                        <a:t>Institutional</a:t>
                      </a: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 Framework</a:t>
                      </a:r>
                      <a:endParaRPr lang="tr-TR"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Project Inventory</a:t>
                      </a:r>
                      <a:endParaRPr lang="tr-TR"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a:lnSpc>
                          <a:spcPct val="107000"/>
                        </a:lnSpc>
                        <a:spcAft>
                          <a:spcPts val="0"/>
                        </a:spcAft>
                      </a:pPr>
                      <a:r>
                        <a:rPr lang="tr-TR" sz="1400" dirty="0" err="1" smtClean="0">
                          <a:effectLst/>
                          <a:latin typeface="Times New Roman" panose="02020603050405020304" pitchFamily="18" charset="0"/>
                          <a:ea typeface="Calibri" panose="020F0502020204030204" pitchFamily="34" charset="0"/>
                          <a:cs typeface="Times New Roman" panose="02020603050405020304" pitchFamily="18" charset="0"/>
                        </a:rPr>
                        <a:t>Implementation</a:t>
                      </a:r>
                      <a:endParaRPr lang="tr-TR"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874230669"/>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1</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extLst>
                  <a:ext uri="{0D108BD9-81ED-4DB2-BD59-A6C34878D82A}">
                    <a16:rowId xmlns:a16="http://schemas.microsoft.com/office/drawing/2014/main" val="552425118"/>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2</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extLst>
                  <a:ext uri="{0D108BD9-81ED-4DB2-BD59-A6C34878D82A}">
                    <a16:rowId xmlns:a16="http://schemas.microsoft.com/office/drawing/2014/main" val="4011563854"/>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3</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extLst>
                  <a:ext uri="{0D108BD9-81ED-4DB2-BD59-A6C34878D82A}">
                    <a16:rowId xmlns:a16="http://schemas.microsoft.com/office/drawing/2014/main" val="101644056"/>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4</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extLst>
                  <a:ext uri="{0D108BD9-81ED-4DB2-BD59-A6C34878D82A}">
                    <a16:rowId xmlns:a16="http://schemas.microsoft.com/office/drawing/2014/main" val="2068349832"/>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5</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extLst>
                  <a:ext uri="{0D108BD9-81ED-4DB2-BD59-A6C34878D82A}">
                    <a16:rowId xmlns:a16="http://schemas.microsoft.com/office/drawing/2014/main" val="4004450972"/>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6</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extLst>
                  <a:ext uri="{0D108BD9-81ED-4DB2-BD59-A6C34878D82A}">
                    <a16:rowId xmlns:a16="http://schemas.microsoft.com/office/drawing/2014/main" val="4090565228"/>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7</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C8CF"/>
                    </a:solidFill>
                  </a:tcPr>
                </a:tc>
                <a:extLst>
                  <a:ext uri="{0D108BD9-81ED-4DB2-BD59-A6C34878D82A}">
                    <a16:rowId xmlns:a16="http://schemas.microsoft.com/office/drawing/2014/main" val="1424954880"/>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8</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extLst>
                  <a:ext uri="{0D108BD9-81ED-4DB2-BD59-A6C34878D82A}">
                    <a16:rowId xmlns:a16="http://schemas.microsoft.com/office/drawing/2014/main" val="3699891269"/>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9</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extLst>
                  <a:ext uri="{0D108BD9-81ED-4DB2-BD59-A6C34878D82A}">
                    <a16:rowId xmlns:a16="http://schemas.microsoft.com/office/drawing/2014/main" val="4255625238"/>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10</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extLst>
                  <a:ext uri="{0D108BD9-81ED-4DB2-BD59-A6C34878D82A}">
                    <a16:rowId xmlns:a16="http://schemas.microsoft.com/office/drawing/2014/main" val="3541997567"/>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11</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586D"/>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586D"/>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586D"/>
                    </a:solidFill>
                  </a:tcPr>
                </a:tc>
                <a:extLst>
                  <a:ext uri="{0D108BD9-81ED-4DB2-BD59-A6C34878D82A}">
                    <a16:rowId xmlns:a16="http://schemas.microsoft.com/office/drawing/2014/main" val="2446775136"/>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12</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C8CF"/>
                    </a:solidFill>
                  </a:tcPr>
                </a:tc>
                <a:extLst>
                  <a:ext uri="{0D108BD9-81ED-4DB2-BD59-A6C34878D82A}">
                    <a16:rowId xmlns:a16="http://schemas.microsoft.com/office/drawing/2014/main" val="814488071"/>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13</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586D"/>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extLst>
                  <a:ext uri="{0D108BD9-81ED-4DB2-BD59-A6C34878D82A}">
                    <a16:rowId xmlns:a16="http://schemas.microsoft.com/office/drawing/2014/main" val="2642940815"/>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14</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extLst>
                  <a:ext uri="{0D108BD9-81ED-4DB2-BD59-A6C34878D82A}">
                    <a16:rowId xmlns:a16="http://schemas.microsoft.com/office/drawing/2014/main" val="2959884293"/>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15</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586D"/>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586D"/>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586D"/>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extLst>
                  <a:ext uri="{0D108BD9-81ED-4DB2-BD59-A6C34878D82A}">
                    <a16:rowId xmlns:a16="http://schemas.microsoft.com/office/drawing/2014/main" val="2245361443"/>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16</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extLst>
                  <a:ext uri="{0D108BD9-81ED-4DB2-BD59-A6C34878D82A}">
                    <a16:rowId xmlns:a16="http://schemas.microsoft.com/office/drawing/2014/main" val="267910762"/>
                  </a:ext>
                </a:extLst>
              </a:tr>
              <a:tr h="249279">
                <a:tc>
                  <a:txBody>
                    <a:bodyPr/>
                    <a:lstStyle/>
                    <a:p>
                      <a:pPr>
                        <a:lnSpc>
                          <a:spcPct val="107000"/>
                        </a:lnSpc>
                        <a:spcAft>
                          <a:spcPts val="0"/>
                        </a:spcAft>
                      </a:pPr>
                      <a:r>
                        <a:rPr lang="tr-TR" sz="1400" dirty="0" smtClean="0">
                          <a:effectLst/>
                          <a:latin typeface="Times New Roman" panose="02020603050405020304" pitchFamily="18" charset="0"/>
                          <a:ea typeface="Calibri" panose="020F0502020204030204" pitchFamily="34" charset="0"/>
                          <a:cs typeface="Times New Roman" panose="02020603050405020304" pitchFamily="18" charset="0"/>
                        </a:rPr>
                        <a:t>SDG </a:t>
                      </a: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17</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586D"/>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tc>
                  <a:txBody>
                    <a:bodyPr/>
                    <a:lstStyle/>
                    <a:p>
                      <a:pPr>
                        <a:lnSpc>
                          <a:spcPct val="107000"/>
                        </a:lnSpc>
                        <a:spcAft>
                          <a:spcPts val="0"/>
                        </a:spcAft>
                      </a:pPr>
                      <a:r>
                        <a:rPr lang="tr-TR" sz="1400" dirty="0">
                          <a:effectLst/>
                          <a:latin typeface="Times New Roman" panose="02020603050405020304" pitchFamily="18" charset="0"/>
                          <a:ea typeface="Calibri" panose="020F0502020204030204" pitchFamily="34" charset="0"/>
                          <a:cs typeface="Times New Roman" panose="02020603050405020304" pitchFamily="18" charset="0"/>
                        </a:rPr>
                        <a:t> </a:t>
                      </a:r>
                    </a:p>
                  </a:txBody>
                  <a:tcPr marL="21505" marR="21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8F9E"/>
                    </a:solidFill>
                  </a:tcPr>
                </a:tc>
                <a:extLst>
                  <a:ext uri="{0D108BD9-81ED-4DB2-BD59-A6C34878D82A}">
                    <a16:rowId xmlns:a16="http://schemas.microsoft.com/office/drawing/2014/main" val="1225828928"/>
                  </a:ext>
                </a:extLst>
              </a:tr>
            </a:tbl>
          </a:graphicData>
        </a:graphic>
      </p:graphicFrame>
      <p:graphicFrame>
        <p:nvGraphicFramePr>
          <p:cNvPr id="8" name="İçerik Yer Tutucusu 7"/>
          <p:cNvGraphicFramePr>
            <a:graphicFrameLocks noGrp="1"/>
          </p:cNvGraphicFramePr>
          <p:nvPr>
            <p:ph sz="half" idx="2"/>
            <p:extLst>
              <p:ext uri="{D42A27DB-BD31-4B8C-83A1-F6EECF244321}">
                <p14:modId xmlns:p14="http://schemas.microsoft.com/office/powerpoint/2010/main" val="2785908565"/>
              </p:ext>
            </p:extLst>
          </p:nvPr>
        </p:nvGraphicFramePr>
        <p:xfrm>
          <a:off x="7201205" y="3195491"/>
          <a:ext cx="4587672" cy="1573156"/>
        </p:xfrm>
        <a:graphic>
          <a:graphicData uri="http://schemas.openxmlformats.org/drawingml/2006/table">
            <a:tbl>
              <a:tblPr firstRow="1" firstCol="1" bandRow="1"/>
              <a:tblGrid>
                <a:gridCol w="998898">
                  <a:extLst>
                    <a:ext uri="{9D8B030D-6E8A-4147-A177-3AD203B41FA5}">
                      <a16:colId xmlns:a16="http://schemas.microsoft.com/office/drawing/2014/main" val="1151163233"/>
                    </a:ext>
                  </a:extLst>
                </a:gridCol>
                <a:gridCol w="639097">
                  <a:extLst>
                    <a:ext uri="{9D8B030D-6E8A-4147-A177-3AD203B41FA5}">
                      <a16:colId xmlns:a16="http://schemas.microsoft.com/office/drawing/2014/main" val="41450569"/>
                    </a:ext>
                  </a:extLst>
                </a:gridCol>
                <a:gridCol w="655841">
                  <a:extLst>
                    <a:ext uri="{9D8B030D-6E8A-4147-A177-3AD203B41FA5}">
                      <a16:colId xmlns:a16="http://schemas.microsoft.com/office/drawing/2014/main" val="3954773384"/>
                    </a:ext>
                  </a:extLst>
                </a:gridCol>
                <a:gridCol w="764612">
                  <a:extLst>
                    <a:ext uri="{9D8B030D-6E8A-4147-A177-3AD203B41FA5}">
                      <a16:colId xmlns:a16="http://schemas.microsoft.com/office/drawing/2014/main" val="644626372"/>
                    </a:ext>
                  </a:extLst>
                </a:gridCol>
                <a:gridCol w="764612">
                  <a:extLst>
                    <a:ext uri="{9D8B030D-6E8A-4147-A177-3AD203B41FA5}">
                      <a16:colId xmlns:a16="http://schemas.microsoft.com/office/drawing/2014/main" val="1893317244"/>
                    </a:ext>
                  </a:extLst>
                </a:gridCol>
                <a:gridCol w="764612">
                  <a:extLst>
                    <a:ext uri="{9D8B030D-6E8A-4147-A177-3AD203B41FA5}">
                      <a16:colId xmlns:a16="http://schemas.microsoft.com/office/drawing/2014/main" val="1652903812"/>
                    </a:ext>
                  </a:extLst>
                </a:gridCol>
              </a:tblGrid>
              <a:tr h="678500">
                <a:tc>
                  <a:txBody>
                    <a:bodyPr/>
                    <a:lstStyle/>
                    <a:p>
                      <a:pPr>
                        <a:lnSpc>
                          <a:spcPct val="107000"/>
                        </a:lnSpc>
                        <a:spcAft>
                          <a:spcPts val="0"/>
                        </a:spcAft>
                      </a:pPr>
                      <a:r>
                        <a:rPr lang="tr-TR" sz="1400" b="1" dirty="0" err="1" smtClean="0">
                          <a:effectLst/>
                          <a:latin typeface="Times New Roman" panose="02020603050405020304" pitchFamily="18" charset="0"/>
                          <a:ea typeface="Calibri" panose="020F0502020204030204" pitchFamily="34" charset="0"/>
                          <a:cs typeface="Times New Roman" panose="02020603050405020304" pitchFamily="18" charset="0"/>
                        </a:rPr>
                        <a:t>Colour</a:t>
                      </a:r>
                      <a:endParaRPr lang="tr-TR" sz="1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nSpc>
                          <a:spcPct val="107000"/>
                        </a:lnSpc>
                        <a:spcAft>
                          <a:spcPts val="0"/>
                        </a:spcAft>
                      </a:pPr>
                      <a:r>
                        <a:rPr lang="tr-TR"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tr-TR"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tr-TR"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tr-TR"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C8CF"/>
                    </a:solidFill>
                  </a:tcPr>
                </a:tc>
                <a:tc>
                  <a:txBody>
                    <a:bodyPr/>
                    <a:lstStyle/>
                    <a:p>
                      <a:pPr>
                        <a:lnSpc>
                          <a:spcPct val="107000"/>
                        </a:lnSpc>
                        <a:spcAft>
                          <a:spcPts val="0"/>
                        </a:spcAft>
                      </a:pPr>
                      <a:r>
                        <a:rPr lang="tr-TR"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tr-TR"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919F"/>
                    </a:solidFill>
                  </a:tcPr>
                </a:tc>
                <a:tc>
                  <a:txBody>
                    <a:bodyPr/>
                    <a:lstStyle/>
                    <a:p>
                      <a:pPr>
                        <a:lnSpc>
                          <a:spcPct val="107000"/>
                        </a:lnSpc>
                        <a:spcAft>
                          <a:spcPts val="0"/>
                        </a:spcAft>
                      </a:pPr>
                      <a:r>
                        <a:rPr lang="tr-TR"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tr-TR"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586F"/>
                    </a:solidFill>
                  </a:tcPr>
                </a:tc>
                <a:tc>
                  <a:txBody>
                    <a:bodyPr/>
                    <a:lstStyle/>
                    <a:p>
                      <a:pPr>
                        <a:lnSpc>
                          <a:spcPct val="107000"/>
                        </a:lnSpc>
                        <a:spcAft>
                          <a:spcPts val="0"/>
                        </a:spcAft>
                      </a:pPr>
                      <a:r>
                        <a:rPr lang="tr-TR"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tr-TR"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80F21"/>
                    </a:solidFill>
                  </a:tcPr>
                </a:tc>
                <a:extLst>
                  <a:ext uri="{0D108BD9-81ED-4DB2-BD59-A6C34878D82A}">
                    <a16:rowId xmlns:a16="http://schemas.microsoft.com/office/drawing/2014/main" val="170226255"/>
                  </a:ext>
                </a:extLst>
              </a:tr>
              <a:tr h="894656">
                <a:tc>
                  <a:txBody>
                    <a:bodyPr/>
                    <a:lstStyle/>
                    <a:p>
                      <a:pPr>
                        <a:lnSpc>
                          <a:spcPct val="107000"/>
                        </a:lnSpc>
                        <a:spcAft>
                          <a:spcPts val="0"/>
                        </a:spcAft>
                      </a:pPr>
                      <a:r>
                        <a:rPr lang="tr-TR" sz="1400" b="1" dirty="0" err="1" smtClean="0">
                          <a:effectLst/>
                          <a:latin typeface="Times New Roman" panose="02020603050405020304" pitchFamily="18" charset="0"/>
                          <a:ea typeface="Calibri" panose="020F0502020204030204" pitchFamily="34" charset="0"/>
                          <a:cs typeface="Times New Roman" panose="02020603050405020304" pitchFamily="18" charset="0"/>
                        </a:rPr>
                        <a:t>Compliance</a:t>
                      </a:r>
                      <a:r>
                        <a:rPr lang="tr-TR" sz="1400" b="1" baseline="0" dirty="0" smtClean="0">
                          <a:effectLst/>
                          <a:latin typeface="Times New Roman" panose="02020603050405020304" pitchFamily="18" charset="0"/>
                          <a:ea typeface="Calibri" panose="020F0502020204030204" pitchFamily="34" charset="0"/>
                          <a:cs typeface="Times New Roman" panose="02020603050405020304" pitchFamily="18" charset="0"/>
                        </a:rPr>
                        <a:t> Level</a:t>
                      </a:r>
                      <a:endParaRPr lang="tr-TR" sz="1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nSpc>
                          <a:spcPct val="107000"/>
                        </a:lnSpc>
                        <a:spcAft>
                          <a:spcPts val="0"/>
                        </a:spcAft>
                      </a:pPr>
                      <a:r>
                        <a:rPr lang="tr-TR"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0-20 </a:t>
                      </a:r>
                      <a:endParaRPr lang="tr-TR"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tr-TR"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20-40 </a:t>
                      </a:r>
                      <a:endParaRPr lang="tr-TR"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tr-TR"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40-60 </a:t>
                      </a:r>
                      <a:endParaRPr lang="tr-TR"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tr-TR"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60-80 </a:t>
                      </a:r>
                      <a:endParaRPr lang="tr-TR"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tr-TR"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tr-TR" sz="1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80-100</a:t>
                      </a:r>
                    </a:p>
                  </a:txBody>
                  <a:tcPr marL="21505" marR="21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5489666"/>
                  </a:ext>
                </a:extLst>
              </a:tr>
            </a:tbl>
          </a:graphicData>
        </a:graphic>
      </p:graphicFrame>
      <p:sp>
        <p:nvSpPr>
          <p:cNvPr id="5" name="Slayt Numarası Yer Tutucusu 4"/>
          <p:cNvSpPr>
            <a:spLocks noGrp="1"/>
          </p:cNvSpPr>
          <p:nvPr>
            <p:ph type="sldNum" sz="quarter" idx="12"/>
          </p:nvPr>
        </p:nvSpPr>
        <p:spPr/>
        <p:txBody>
          <a:bodyPr/>
          <a:lstStyle/>
          <a:p>
            <a:fld id="{7C6393F0-5F03-450D-8FF3-E92B3F1D007E}" type="slidenum">
              <a:rPr lang="tr-TR" smtClean="0"/>
              <a:t>10</a:t>
            </a:fld>
            <a:endParaRPr lang="tr-TR"/>
          </a:p>
        </p:txBody>
      </p:sp>
    </p:spTree>
    <p:extLst>
      <p:ext uri="{BB962C8B-B14F-4D97-AF65-F5344CB8AC3E}">
        <p14:creationId xmlns:p14="http://schemas.microsoft.com/office/powerpoint/2010/main" val="8815871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081647" y="673271"/>
            <a:ext cx="8911687" cy="1280890"/>
          </a:xfr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smtClean="0"/>
              <a:t>Global SDG </a:t>
            </a:r>
            <a:r>
              <a:rPr lang="tr-TR" b="1" dirty="0" err="1" smtClean="0"/>
              <a:t>Indicators</a:t>
            </a:r>
            <a:r>
              <a:rPr lang="tr-TR" b="1" dirty="0" smtClean="0"/>
              <a:t> in </a:t>
            </a:r>
            <a:r>
              <a:rPr lang="tr-TR" b="1" dirty="0" err="1" smtClean="0"/>
              <a:t>Turkey</a:t>
            </a:r>
            <a:endParaRPr lang="tr-TR" b="1" dirty="0"/>
          </a:p>
        </p:txBody>
      </p:sp>
      <p:graphicFrame>
        <p:nvGraphicFramePr>
          <p:cNvPr id="6" name="İçerik Yer Tutucusu 5"/>
          <p:cNvGraphicFramePr>
            <a:graphicFrameLocks noGrp="1"/>
          </p:cNvGraphicFramePr>
          <p:nvPr>
            <p:ph idx="1"/>
            <p:extLst>
              <p:ext uri="{D42A27DB-BD31-4B8C-83A1-F6EECF244321}">
                <p14:modId xmlns:p14="http://schemas.microsoft.com/office/powerpoint/2010/main" val="2451813973"/>
              </p:ext>
            </p:extLst>
          </p:nvPr>
        </p:nvGraphicFramePr>
        <p:xfrm>
          <a:off x="1564403" y="2034253"/>
          <a:ext cx="9428931" cy="4337050"/>
        </p:xfrm>
        <a:graphic>
          <a:graphicData uri="http://schemas.openxmlformats.org/drawingml/2006/chart">
            <c:chart xmlns:c="http://schemas.openxmlformats.org/drawingml/2006/chart" xmlns:r="http://schemas.openxmlformats.org/officeDocument/2006/relationships" r:id="rId2"/>
          </a:graphicData>
        </a:graphic>
      </p:graphicFrame>
      <p:sp>
        <p:nvSpPr>
          <p:cNvPr id="3" name="Slayt Numarası Yer Tutucusu 2"/>
          <p:cNvSpPr>
            <a:spLocks noGrp="1"/>
          </p:cNvSpPr>
          <p:nvPr>
            <p:ph type="sldNum" sz="quarter" idx="12"/>
          </p:nvPr>
        </p:nvSpPr>
        <p:spPr/>
        <p:txBody>
          <a:bodyPr/>
          <a:lstStyle/>
          <a:p>
            <a:fld id="{7C6393F0-5F03-450D-8FF3-E92B3F1D007E}" type="slidenum">
              <a:rPr lang="tr-TR" smtClean="0"/>
              <a:t>11</a:t>
            </a:fld>
            <a:endParaRPr lang="tr-TR"/>
          </a:p>
        </p:txBody>
      </p:sp>
    </p:spTree>
    <p:extLst>
      <p:ext uri="{BB962C8B-B14F-4D97-AF65-F5344CB8AC3E}">
        <p14:creationId xmlns:p14="http://schemas.microsoft.com/office/powerpoint/2010/main" val="10090132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smtClean="0"/>
              <a:t>AUDIT </a:t>
            </a:r>
            <a:r>
              <a:rPr lang="tr-TR" b="1" dirty="0" smtClean="0"/>
              <a:t>SCOPE</a:t>
            </a:r>
            <a:endParaRPr lang="tr-TR" b="1" dirty="0"/>
          </a:p>
        </p:txBody>
      </p:sp>
      <p:sp>
        <p:nvSpPr>
          <p:cNvPr id="3" name="İçerik Yer Tutucusu 2"/>
          <p:cNvSpPr>
            <a:spLocks noGrp="1"/>
          </p:cNvSpPr>
          <p:nvPr>
            <p:ph sz="half" idx="1"/>
          </p:nvPr>
        </p:nvSpPr>
        <p:spPr>
          <a:xfrm>
            <a:off x="1320416" y="2126222"/>
            <a:ext cx="4313864" cy="3777622"/>
          </a:xfrm>
          <a:solidFill>
            <a:schemeClr val="accent5">
              <a:lumMod val="20000"/>
              <a:lumOff val="80000"/>
            </a:schemeClr>
          </a:solidFill>
        </p:spPr>
        <p:txBody>
          <a:bodyPr/>
          <a:lstStyle/>
          <a:p>
            <a:pPr marL="0" indent="0" algn="ctr">
              <a:buNone/>
            </a:pPr>
            <a:endParaRPr lang="tr-TR" dirty="0"/>
          </a:p>
          <a:p>
            <a:pPr>
              <a:lnSpc>
                <a:spcPct val="125000"/>
              </a:lnSpc>
            </a:pPr>
            <a:r>
              <a:rPr lang="tr-TR" sz="2000" dirty="0" err="1" smtClean="0">
                <a:latin typeface="Arial" panose="020B0604020202020204" pitchFamily="34" charset="0"/>
                <a:cs typeface="Arial" panose="020B0604020202020204" pitchFamily="34" charset="0"/>
              </a:rPr>
              <a:t>The</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audit</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assessed</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the</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extent</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to</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which</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the</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actions</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implemented</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by</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the</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Government</a:t>
            </a:r>
            <a:r>
              <a:rPr lang="tr-TR" sz="2000" dirty="0" smtClean="0">
                <a:latin typeface="Arial" panose="020B0604020202020204" pitchFamily="34" charset="0"/>
                <a:cs typeface="Arial" panose="020B0604020202020204" pitchFamily="34" charset="0"/>
              </a:rPr>
              <a:t> since </a:t>
            </a:r>
            <a:r>
              <a:rPr lang="tr-TR" sz="2000" dirty="0" err="1" smtClean="0">
                <a:latin typeface="Arial" panose="020B0604020202020204" pitchFamily="34" charset="0"/>
                <a:cs typeface="Arial" panose="020B0604020202020204" pitchFamily="34" charset="0"/>
              </a:rPr>
              <a:t>the</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endorsement</a:t>
            </a:r>
            <a:r>
              <a:rPr lang="tr-TR" sz="2000" dirty="0" smtClean="0">
                <a:latin typeface="Arial" panose="020B0604020202020204" pitchFamily="34" charset="0"/>
                <a:cs typeface="Arial" panose="020B0604020202020204" pitchFamily="34" charset="0"/>
              </a:rPr>
              <a:t> of </a:t>
            </a:r>
            <a:r>
              <a:rPr lang="tr-TR" sz="2000" dirty="0" err="1" smtClean="0">
                <a:latin typeface="Arial" panose="020B0604020202020204" pitchFamily="34" charset="0"/>
                <a:cs typeface="Arial" panose="020B0604020202020204" pitchFamily="34" charset="0"/>
              </a:rPr>
              <a:t>the</a:t>
            </a:r>
            <a:r>
              <a:rPr lang="tr-TR" sz="2000" dirty="0" smtClean="0">
                <a:latin typeface="Arial" panose="020B0604020202020204" pitchFamily="34" charset="0"/>
                <a:cs typeface="Arial" panose="020B0604020202020204" pitchFamily="34" charset="0"/>
              </a:rPr>
              <a:t> 2030 </a:t>
            </a:r>
            <a:r>
              <a:rPr lang="tr-TR" sz="2000" dirty="0" err="1" smtClean="0">
                <a:latin typeface="Arial" panose="020B0604020202020204" pitchFamily="34" charset="0"/>
                <a:cs typeface="Arial" panose="020B0604020202020204" pitchFamily="34" charset="0"/>
              </a:rPr>
              <a:t>Agenda</a:t>
            </a:r>
            <a:r>
              <a:rPr lang="tr-TR" sz="2000" dirty="0" smtClean="0">
                <a:latin typeface="Arial" panose="020B0604020202020204" pitchFamily="34" charset="0"/>
                <a:cs typeface="Arial" panose="020B0604020202020204" pitchFamily="34" charset="0"/>
              </a:rPr>
              <a:t> at </a:t>
            </a:r>
            <a:r>
              <a:rPr lang="tr-TR" sz="2000" dirty="0" err="1" smtClean="0">
                <a:latin typeface="Arial" panose="020B0604020202020204" pitchFamily="34" charset="0"/>
                <a:cs typeface="Arial" panose="020B0604020202020204" pitchFamily="34" charset="0"/>
              </a:rPr>
              <a:t>the</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national</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level</a:t>
            </a:r>
            <a:r>
              <a:rPr lang="tr-TR" sz="2000" dirty="0" smtClean="0">
                <a:latin typeface="Arial" panose="020B0604020202020204" pitchFamily="34" charset="0"/>
                <a:cs typeface="Arial" panose="020B0604020202020204" pitchFamily="34" charset="0"/>
              </a:rPr>
              <a:t> is </a:t>
            </a:r>
            <a:r>
              <a:rPr lang="tr-TR" sz="2000" dirty="0" err="1" smtClean="0">
                <a:latin typeface="Arial" panose="020B0604020202020204" pitchFamily="34" charset="0"/>
                <a:cs typeface="Arial" panose="020B0604020202020204" pitchFamily="34" charset="0"/>
              </a:rPr>
              <a:t>adequate</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to</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support</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preparedness</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for</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the</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achievement</a:t>
            </a:r>
            <a:r>
              <a:rPr lang="tr-TR" sz="2000" dirty="0" smtClean="0">
                <a:latin typeface="Arial" panose="020B0604020202020204" pitchFamily="34" charset="0"/>
                <a:cs typeface="Arial" panose="020B0604020202020204" pitchFamily="34" charset="0"/>
              </a:rPr>
              <a:t> of </a:t>
            </a:r>
            <a:r>
              <a:rPr lang="tr-TR" sz="2000" dirty="0" err="1" smtClean="0">
                <a:latin typeface="Arial" panose="020B0604020202020204" pitchFamily="34" charset="0"/>
                <a:cs typeface="Arial" panose="020B0604020202020204" pitchFamily="34" charset="0"/>
              </a:rPr>
              <a:t>the</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SDGs</a:t>
            </a:r>
            <a:r>
              <a:rPr lang="tr-TR" dirty="0" smtClean="0">
                <a:latin typeface="Arial" panose="020B0604020202020204" pitchFamily="34" charset="0"/>
                <a:cs typeface="Arial" panose="020B0604020202020204" pitchFamily="34" charset="0"/>
              </a:rPr>
              <a:t>.</a:t>
            </a:r>
            <a:endParaRPr lang="tr-TR" dirty="0">
              <a:latin typeface="Arial" panose="020B0604020202020204" pitchFamily="34" charset="0"/>
              <a:cs typeface="Arial" panose="020B0604020202020204" pitchFamily="34" charset="0"/>
            </a:endParaRPr>
          </a:p>
        </p:txBody>
      </p:sp>
      <p:sp>
        <p:nvSpPr>
          <p:cNvPr id="7" name="İçerik Yer Tutucusu 6"/>
          <p:cNvSpPr>
            <a:spLocks noGrp="1"/>
          </p:cNvSpPr>
          <p:nvPr>
            <p:ph sz="half" idx="2"/>
          </p:nvPr>
        </p:nvSpPr>
        <p:spPr>
          <a:solidFill>
            <a:schemeClr val="accent5">
              <a:lumMod val="60000"/>
              <a:lumOff val="40000"/>
            </a:schemeClr>
          </a:solidFill>
        </p:spPr>
        <p:txBody>
          <a:bodyPr/>
          <a:lstStyle/>
          <a:p>
            <a:endParaRPr lang="tr-TR" dirty="0" smtClean="0"/>
          </a:p>
          <a:p>
            <a:r>
              <a:rPr lang="tr-TR" sz="2000" dirty="0" err="1" smtClean="0">
                <a:latin typeface="Arial" panose="020B0604020202020204" pitchFamily="34" charset="0"/>
                <a:cs typeface="Arial" panose="020B0604020202020204" pitchFamily="34" charset="0"/>
              </a:rPr>
              <a:t>The</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audit</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focused</a:t>
            </a:r>
            <a:r>
              <a:rPr lang="tr-TR" sz="2000" dirty="0" smtClean="0">
                <a:latin typeface="Arial" panose="020B0604020202020204" pitchFamily="34" charset="0"/>
                <a:cs typeface="Arial" panose="020B0604020202020204" pitchFamily="34" charset="0"/>
              </a:rPr>
              <a:t> on </a:t>
            </a:r>
            <a:r>
              <a:rPr lang="tr-TR" sz="2000" dirty="0" err="1" smtClean="0">
                <a:latin typeface="Arial" panose="020B0604020202020204" pitchFamily="34" charset="0"/>
                <a:cs typeface="Arial" panose="020B0604020202020204" pitchFamily="34" charset="0"/>
              </a:rPr>
              <a:t>two</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key</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areas</a:t>
            </a:r>
            <a:r>
              <a:rPr lang="tr-TR" sz="2000" dirty="0" smtClean="0">
                <a:latin typeface="Arial" panose="020B0604020202020204" pitchFamily="34" charset="0"/>
                <a:cs typeface="Arial" panose="020B0604020202020204" pitchFamily="34" charset="0"/>
              </a:rPr>
              <a:t>;</a:t>
            </a:r>
          </a:p>
          <a:p>
            <a:r>
              <a:rPr lang="tr-TR" sz="2000" dirty="0" smtClean="0">
                <a:latin typeface="Arial" panose="020B0604020202020204" pitchFamily="34" charset="0"/>
                <a:cs typeface="Arial" panose="020B0604020202020204" pitchFamily="34" charset="0"/>
              </a:rPr>
              <a:t>1) Adaptation of </a:t>
            </a:r>
            <a:r>
              <a:rPr lang="tr-TR" sz="2000" dirty="0" err="1" smtClean="0">
                <a:latin typeface="Arial" panose="020B0604020202020204" pitchFamily="34" charset="0"/>
                <a:cs typeface="Arial" panose="020B0604020202020204" pitchFamily="34" charset="0"/>
              </a:rPr>
              <a:t>the</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SDGs</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into</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Turkey’s</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Context</a:t>
            </a:r>
            <a:r>
              <a:rPr lang="tr-TR" sz="2000" dirty="0" smtClean="0">
                <a:latin typeface="Arial" panose="020B0604020202020204" pitchFamily="34" charset="0"/>
                <a:cs typeface="Arial" panose="020B0604020202020204" pitchFamily="34" charset="0"/>
              </a:rPr>
              <a:t> </a:t>
            </a:r>
          </a:p>
          <a:p>
            <a:r>
              <a:rPr lang="tr-TR" sz="2000" dirty="0" smtClean="0">
                <a:latin typeface="Arial" panose="020B0604020202020204" pitchFamily="34" charset="0"/>
                <a:cs typeface="Arial" panose="020B0604020202020204" pitchFamily="34" charset="0"/>
              </a:rPr>
              <a:t>2)</a:t>
            </a:r>
            <a:r>
              <a:rPr lang="tr-TR" sz="2000" dirty="0" err="1" smtClean="0">
                <a:latin typeface="Arial" panose="020B0604020202020204" pitchFamily="34" charset="0"/>
                <a:cs typeface="Arial" panose="020B0604020202020204" pitchFamily="34" charset="0"/>
              </a:rPr>
              <a:t>Monitoring</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and</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Reporting</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Mechanism</a:t>
            </a:r>
            <a:endParaRPr lang="tr-TR" sz="2000" dirty="0">
              <a:latin typeface="Arial" panose="020B0604020202020204" pitchFamily="34" charset="0"/>
              <a:cs typeface="Arial" panose="020B0604020202020204" pitchFamily="34" charset="0"/>
            </a:endParaRPr>
          </a:p>
        </p:txBody>
      </p:sp>
      <p:sp>
        <p:nvSpPr>
          <p:cNvPr id="9" name="Slayt Numarası Yer Tutucusu 8"/>
          <p:cNvSpPr>
            <a:spLocks noGrp="1"/>
          </p:cNvSpPr>
          <p:nvPr>
            <p:ph type="sldNum" sz="quarter" idx="12"/>
          </p:nvPr>
        </p:nvSpPr>
        <p:spPr/>
        <p:txBody>
          <a:bodyPr/>
          <a:lstStyle/>
          <a:p>
            <a:fld id="{7C6393F0-5F03-450D-8FF3-E92B3F1D007E}" type="slidenum">
              <a:rPr lang="tr-TR" smtClean="0"/>
              <a:t>12</a:t>
            </a:fld>
            <a:endParaRPr lang="tr-TR"/>
          </a:p>
        </p:txBody>
      </p:sp>
      <p:sp>
        <p:nvSpPr>
          <p:cNvPr id="5" name="Unvan 1"/>
          <p:cNvSpPr txBox="1">
            <a:spLocks/>
          </p:cNvSpPr>
          <p:nvPr/>
        </p:nvSpPr>
        <p:spPr>
          <a:xfrm>
            <a:off x="1693273" y="3205317"/>
            <a:ext cx="8911687" cy="98838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tr-TR" b="1" dirty="0"/>
          </a:p>
        </p:txBody>
      </p:sp>
      <p:sp>
        <p:nvSpPr>
          <p:cNvPr id="6" name="İçerik Yer Tutucusu 2"/>
          <p:cNvSpPr txBox="1">
            <a:spLocks/>
          </p:cNvSpPr>
          <p:nvPr/>
        </p:nvSpPr>
        <p:spPr>
          <a:xfrm>
            <a:off x="1369141" y="4322895"/>
            <a:ext cx="10394707" cy="153850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endParaRPr lang="tr-TR" dirty="0"/>
          </a:p>
        </p:txBody>
      </p:sp>
      <p:pic>
        <p:nvPicPr>
          <p:cNvPr id="4" name="Resim 3" descr="PLASTİK ÇERÇEVELİ SAPLI BÜYÜTEÇ -- 60 MM - F1005 - Üyelere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4280" y="2925685"/>
            <a:ext cx="1507742" cy="1819997"/>
          </a:xfrm>
          <a:prstGeom prst="rect">
            <a:avLst/>
          </a:prstGeom>
        </p:spPr>
      </p:pic>
    </p:spTree>
    <p:extLst>
      <p:ext uri="{BB962C8B-B14F-4D97-AF65-F5344CB8AC3E}">
        <p14:creationId xmlns:p14="http://schemas.microsoft.com/office/powerpoint/2010/main" val="2679080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chor="ctr">
            <a:normAutofit fontScale="90000"/>
          </a:bodyPr>
          <a:lstStyle/>
          <a:p>
            <a:pPr algn="ctr"/>
            <a:r>
              <a:rPr lang="tr-TR" b="1" dirty="0" smtClean="0"/>
              <a:t/>
            </a:r>
            <a:br>
              <a:rPr lang="tr-TR" b="1" dirty="0" smtClean="0"/>
            </a:br>
            <a:r>
              <a:rPr lang="tr-TR" b="1" dirty="0" smtClean="0"/>
              <a:t>AUDIT </a:t>
            </a:r>
            <a:r>
              <a:rPr lang="tr-TR" b="1" dirty="0"/>
              <a:t>OBJECTİVE</a:t>
            </a:r>
            <a:br>
              <a:rPr lang="tr-TR" b="1" dirty="0"/>
            </a:br>
            <a:endParaRPr lang="tr-TR" dirty="0"/>
          </a:p>
        </p:txBody>
      </p:sp>
      <p:sp>
        <p:nvSpPr>
          <p:cNvPr id="3" name="İçerik Yer Tutucusu 2"/>
          <p:cNvSpPr>
            <a:spLocks noGrp="1"/>
          </p:cNvSpPr>
          <p:nvPr>
            <p:ph idx="1"/>
          </p:nvPr>
        </p:nvSpPr>
        <p:spPr/>
        <p:txBody>
          <a:bodyPr/>
          <a:lstStyle/>
          <a:p>
            <a:r>
              <a:rPr lang="en-US" sz="2800" dirty="0" smtClean="0">
                <a:latin typeface="Arial" panose="020B0604020202020204" pitchFamily="34" charset="0"/>
                <a:cs typeface="Arial" panose="020B0604020202020204" pitchFamily="34" charset="0"/>
              </a:rPr>
              <a:t>To ensure the successful implementation of sustainable development goals and objectives</a:t>
            </a:r>
            <a:r>
              <a:rPr lang="tr-TR" sz="2800" dirty="0" smtClean="0">
                <a:latin typeface="Arial" panose="020B0604020202020204" pitchFamily="34" charset="0"/>
                <a:cs typeface="Arial" panose="020B0604020202020204" pitchFamily="34" charset="0"/>
              </a:rPr>
              <a:t>, </a:t>
            </a:r>
            <a:r>
              <a:rPr lang="en-US" sz="2800" b="1" dirty="0" smtClean="0">
                <a:latin typeface="Arial" panose="020B0604020202020204" pitchFamily="34" charset="0"/>
                <a:cs typeface="Arial" panose="020B0604020202020204" pitchFamily="34" charset="0"/>
              </a:rPr>
              <a:t>examination of the current situation </a:t>
            </a:r>
            <a:r>
              <a:rPr lang="en-US" sz="2800" dirty="0" smtClean="0">
                <a:latin typeface="Arial" panose="020B0604020202020204" pitchFamily="34" charset="0"/>
                <a:cs typeface="Arial" panose="020B0604020202020204" pitchFamily="34" charset="0"/>
              </a:rPr>
              <a:t>in </a:t>
            </a:r>
            <a:r>
              <a:rPr lang="tr-TR" sz="2800" dirty="0" smtClean="0">
                <a:latin typeface="Arial" panose="020B0604020202020204" pitchFamily="34" charset="0"/>
                <a:cs typeface="Arial" panose="020B0604020202020204" pitchFamily="34" charset="0"/>
              </a:rPr>
              <a:t>the</a:t>
            </a:r>
            <a:r>
              <a:rPr lang="en-US" sz="2800" dirty="0" smtClean="0">
                <a:latin typeface="Arial" panose="020B0604020202020204" pitchFamily="34" charset="0"/>
                <a:cs typeface="Arial" panose="020B0604020202020204" pitchFamily="34" charset="0"/>
              </a:rPr>
              <a:t> country</a:t>
            </a:r>
            <a:r>
              <a:rPr lang="tr-TR" sz="2800" dirty="0" smtClean="0">
                <a:latin typeface="Arial" panose="020B0604020202020204" pitchFamily="34" charset="0"/>
                <a:cs typeface="Arial" panose="020B0604020202020204" pitchFamily="34" charset="0"/>
              </a:rPr>
              <a:t> </a:t>
            </a:r>
            <a:r>
              <a:rPr lang="tr-TR" sz="2800" dirty="0" err="1" smtClean="0">
                <a:latin typeface="Arial" panose="020B0604020202020204" pitchFamily="34" charset="0"/>
                <a:cs typeface="Arial" panose="020B0604020202020204" pitchFamily="34" charset="0"/>
              </a:rPr>
              <a:t>and</a:t>
            </a:r>
            <a:r>
              <a:rPr lang="tr-TR" sz="2800" dirty="0" smtClean="0">
                <a:latin typeface="Arial" panose="020B0604020202020204" pitchFamily="34" charset="0"/>
                <a:cs typeface="Arial" panose="020B0604020202020204" pitchFamily="34" charset="0"/>
              </a:rPr>
              <a:t> </a:t>
            </a:r>
            <a:r>
              <a:rPr lang="en-US" sz="2800" b="1" dirty="0" smtClean="0">
                <a:latin typeface="Arial" panose="020B0604020202020204" pitchFamily="34" charset="0"/>
                <a:cs typeface="Arial" panose="020B0604020202020204" pitchFamily="34" charset="0"/>
              </a:rPr>
              <a:t>inform all parties, particularly the parliament, to take measures to remedy any identified</a:t>
            </a:r>
            <a:r>
              <a:rPr lang="tr-TR" sz="2800" b="1" dirty="0" smtClean="0">
                <a:latin typeface="Arial" panose="020B0604020202020204" pitchFamily="34" charset="0"/>
                <a:cs typeface="Arial" panose="020B0604020202020204" pitchFamily="34" charset="0"/>
              </a:rPr>
              <a:t> </a:t>
            </a:r>
            <a:r>
              <a:rPr lang="en-US" sz="2800" b="1" dirty="0" smtClean="0">
                <a:latin typeface="Arial" panose="020B0604020202020204" pitchFamily="34" charset="0"/>
                <a:cs typeface="Arial" panose="020B0604020202020204" pitchFamily="34" charset="0"/>
              </a:rPr>
              <a:t>deficiencies</a:t>
            </a:r>
            <a:r>
              <a:rPr lang="en-US" sz="2800" dirty="0" smtClean="0">
                <a:latin typeface="Arial" panose="020B0604020202020204" pitchFamily="34" charset="0"/>
                <a:cs typeface="Arial" panose="020B0604020202020204" pitchFamily="34" charset="0"/>
              </a:rPr>
              <a:t>.</a:t>
            </a:r>
            <a:endParaRPr lang="tr-TR" sz="2800" dirty="0" smtClean="0">
              <a:latin typeface="Arial" panose="020B0604020202020204" pitchFamily="34" charset="0"/>
              <a:cs typeface="Arial" panose="020B0604020202020204" pitchFamily="34" charset="0"/>
            </a:endParaRPr>
          </a:p>
          <a:p>
            <a:endParaRPr lang="tr-TR" dirty="0" smtClean="0"/>
          </a:p>
          <a:p>
            <a:endParaRPr lang="tr-TR" dirty="0"/>
          </a:p>
          <a:p>
            <a:endParaRPr lang="tr-TR" dirty="0"/>
          </a:p>
        </p:txBody>
      </p:sp>
      <p:sp>
        <p:nvSpPr>
          <p:cNvPr id="4" name="Slayt Numarası Yer Tutucusu 3"/>
          <p:cNvSpPr>
            <a:spLocks noGrp="1"/>
          </p:cNvSpPr>
          <p:nvPr>
            <p:ph type="sldNum" sz="quarter" idx="12"/>
          </p:nvPr>
        </p:nvSpPr>
        <p:spPr/>
        <p:txBody>
          <a:bodyPr/>
          <a:lstStyle/>
          <a:p>
            <a:fld id="{7C6393F0-5F03-450D-8FF3-E92B3F1D007E}" type="slidenum">
              <a:rPr lang="tr-TR" smtClean="0"/>
              <a:t>13</a:t>
            </a:fld>
            <a:endParaRPr lang="tr-TR"/>
          </a:p>
        </p:txBody>
      </p:sp>
      <p:pic>
        <p:nvPicPr>
          <p:cNvPr id="9" name="Resim 8" descr="Bow And Arrow Pictures, Images and Stock Photos - iStoc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1536" y="4277494"/>
            <a:ext cx="1865376" cy="1633728"/>
          </a:xfrm>
          <a:prstGeom prst="rect">
            <a:avLst/>
          </a:prstGeom>
        </p:spPr>
      </p:pic>
    </p:spTree>
    <p:extLst>
      <p:ext uri="{BB962C8B-B14F-4D97-AF65-F5344CB8AC3E}">
        <p14:creationId xmlns:p14="http://schemas.microsoft.com/office/powerpoint/2010/main" val="21983859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76847" y="624110"/>
            <a:ext cx="8911687" cy="1280890"/>
          </a:xfrm>
        </p:spPr>
        <p:style>
          <a:lnRef idx="2">
            <a:schemeClr val="accent2">
              <a:shade val="50000"/>
            </a:schemeClr>
          </a:lnRef>
          <a:fillRef idx="1">
            <a:schemeClr val="accent2"/>
          </a:fillRef>
          <a:effectRef idx="0">
            <a:schemeClr val="accent2"/>
          </a:effectRef>
          <a:fontRef idx="minor">
            <a:schemeClr val="lt1"/>
          </a:fontRef>
        </p:style>
        <p:txBody>
          <a:bodyPr anchor="ctr">
            <a:normAutofit fontScale="90000"/>
          </a:bodyPr>
          <a:lstStyle/>
          <a:p>
            <a:pPr algn="ctr"/>
            <a:r>
              <a:rPr lang="tr-TR" b="1" dirty="0" smtClean="0">
                <a:latin typeface="Arial" panose="020B0604020202020204" pitchFamily="34" charset="0"/>
                <a:cs typeface="Arial" panose="020B0604020202020204" pitchFamily="34" charset="0"/>
              </a:rPr>
              <a:t/>
            </a:r>
            <a:br>
              <a:rPr lang="tr-TR" b="1" dirty="0" smtClean="0">
                <a:latin typeface="Arial" panose="020B0604020202020204" pitchFamily="34" charset="0"/>
                <a:cs typeface="Arial" panose="020B0604020202020204" pitchFamily="34" charset="0"/>
              </a:rPr>
            </a:br>
            <a:r>
              <a:rPr lang="tr-TR" b="1" dirty="0" smtClean="0">
                <a:latin typeface="Arial" panose="020B0604020202020204" pitchFamily="34" charset="0"/>
                <a:cs typeface="Arial" panose="020B0604020202020204" pitchFamily="34" charset="0"/>
              </a:rPr>
              <a:t>AUDIT QUESTIONS</a:t>
            </a:r>
            <a:r>
              <a:rPr lang="tr-TR" sz="4400" b="1" dirty="0"/>
              <a:t/>
            </a:r>
            <a:br>
              <a:rPr lang="tr-TR" sz="4400" b="1" dirty="0"/>
            </a:br>
            <a:endParaRPr lang="tr-TR" b="1" dirty="0"/>
          </a:p>
        </p:txBody>
      </p:sp>
      <p:sp>
        <p:nvSpPr>
          <p:cNvPr id="3" name="İçerik Yer Tutucusu 2"/>
          <p:cNvSpPr>
            <a:spLocks noGrp="1"/>
          </p:cNvSpPr>
          <p:nvPr>
            <p:ph idx="1"/>
          </p:nvPr>
        </p:nvSpPr>
        <p:spPr>
          <a:xfrm>
            <a:off x="1905000" y="2033899"/>
            <a:ext cx="10394707" cy="4170256"/>
          </a:xfrm>
        </p:spPr>
        <p:txBody>
          <a:bodyPr>
            <a:normAutofit/>
          </a:bodyPr>
          <a:lstStyle/>
          <a:p>
            <a:endParaRPr lang="tr-TR" sz="1400" dirty="0"/>
          </a:p>
          <a:p>
            <a:pPr lvl="1"/>
            <a:r>
              <a:rPr lang="en-US" sz="2400" dirty="0" smtClean="0">
                <a:latin typeface="Arial" panose="020B0604020202020204" pitchFamily="34" charset="0"/>
                <a:cs typeface="Arial" panose="020B0604020202020204" pitchFamily="34" charset="0"/>
              </a:rPr>
              <a:t>MAIN </a:t>
            </a:r>
            <a:r>
              <a:rPr lang="en-US" sz="2400" dirty="0">
                <a:latin typeface="Arial" panose="020B0604020202020204" pitchFamily="34" charset="0"/>
                <a:cs typeface="Arial" panose="020B0604020202020204" pitchFamily="34" charset="0"/>
              </a:rPr>
              <a:t>QUESTION 1: Is the policy framework set up appropriately to ensure the </a:t>
            </a:r>
            <a:r>
              <a:rPr lang="tr-TR" sz="2400" dirty="0" err="1" smtClean="0">
                <a:latin typeface="Arial" panose="020B0604020202020204" pitchFamily="34" charset="0"/>
                <a:cs typeface="Arial" panose="020B0604020202020204" pitchFamily="34" charset="0"/>
              </a:rPr>
              <a:t>implementation</a:t>
            </a:r>
            <a:r>
              <a:rPr lang="en-US" sz="2400" dirty="0" smtClean="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of </a:t>
            </a:r>
            <a:r>
              <a:rPr lang="en-US" sz="2400" dirty="0" smtClean="0">
                <a:latin typeface="Arial" panose="020B0604020202020204" pitchFamily="34" charset="0"/>
                <a:cs typeface="Arial" panose="020B0604020202020204" pitchFamily="34" charset="0"/>
              </a:rPr>
              <a:t>S</a:t>
            </a:r>
            <a:r>
              <a:rPr lang="tr-TR" sz="2400" dirty="0" smtClean="0">
                <a:latin typeface="Arial" panose="020B0604020202020204" pitchFamily="34" charset="0"/>
                <a:cs typeface="Arial" panose="020B0604020202020204" pitchFamily="34" charset="0"/>
              </a:rPr>
              <a:t>DG</a:t>
            </a:r>
            <a:r>
              <a:rPr lang="en-US" sz="2400" dirty="0" smtClean="0">
                <a:latin typeface="Arial" panose="020B0604020202020204" pitchFamily="34" charset="0"/>
                <a:cs typeface="Arial" panose="020B0604020202020204" pitchFamily="34" charset="0"/>
              </a:rPr>
              <a:t>s</a:t>
            </a:r>
            <a:r>
              <a:rPr lang="en-US" sz="2400" dirty="0">
                <a:latin typeface="Arial" panose="020B0604020202020204" pitchFamily="34" charset="0"/>
                <a:cs typeface="Arial" panose="020B0604020202020204" pitchFamily="34" charset="0"/>
              </a:rPr>
              <a:t>?</a:t>
            </a:r>
            <a:endParaRPr lang="tr-TR" sz="2400" dirty="0" smtClean="0">
              <a:latin typeface="Arial" panose="020B0604020202020204" pitchFamily="34" charset="0"/>
              <a:cs typeface="Arial" panose="020B0604020202020204" pitchFamily="34" charset="0"/>
            </a:endParaRPr>
          </a:p>
          <a:p>
            <a:pPr lvl="1"/>
            <a:r>
              <a:rPr lang="en-US" sz="2400" dirty="0" smtClean="0">
                <a:solidFill>
                  <a:schemeClr val="tx1"/>
                </a:solidFill>
                <a:latin typeface="Arial" panose="020B0604020202020204" pitchFamily="34" charset="0"/>
                <a:cs typeface="Arial" panose="020B0604020202020204" pitchFamily="34" charset="0"/>
              </a:rPr>
              <a:t>MAIN </a:t>
            </a:r>
            <a:r>
              <a:rPr lang="en-US" sz="2400" dirty="0">
                <a:solidFill>
                  <a:schemeClr val="tx1"/>
                </a:solidFill>
                <a:latin typeface="Arial" panose="020B0604020202020204" pitchFamily="34" charset="0"/>
                <a:cs typeface="Arial" panose="020B0604020202020204" pitchFamily="34" charset="0"/>
              </a:rPr>
              <a:t>QUESTION 2: </a:t>
            </a:r>
            <a:r>
              <a:rPr lang="en-US" sz="2400" dirty="0" smtClean="0">
                <a:solidFill>
                  <a:schemeClr val="tx1"/>
                </a:solidFill>
                <a:latin typeface="Arial" panose="020B0604020202020204" pitchFamily="34" charset="0"/>
                <a:cs typeface="Arial" panose="020B0604020202020204" pitchFamily="34" charset="0"/>
              </a:rPr>
              <a:t>Has</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the</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Government</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established</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a</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mechanism</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to</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monitor,</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follow-up,</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review</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and</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report</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on</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the</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progress</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towards</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the</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implementation</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of</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the</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2030</a:t>
            </a:r>
            <a:r>
              <a:rPr lang="tr-TR" sz="2400" dirty="0" smtClean="0">
                <a:solidFill>
                  <a:schemeClr val="tx1"/>
                </a:solidFill>
                <a:latin typeface="Arial" panose="020B0604020202020204" pitchFamily="34" charset="0"/>
                <a:cs typeface="Arial" panose="020B0604020202020204" pitchFamily="34" charset="0"/>
              </a:rPr>
              <a:t> </a:t>
            </a:r>
            <a:r>
              <a:rPr lang="en-US" sz="2400" dirty="0" smtClean="0">
                <a:solidFill>
                  <a:schemeClr val="tx1"/>
                </a:solidFill>
                <a:latin typeface="Arial" panose="020B0604020202020204" pitchFamily="34" charset="0"/>
                <a:cs typeface="Arial" panose="020B0604020202020204" pitchFamily="34" charset="0"/>
              </a:rPr>
              <a:t>Agenda</a:t>
            </a:r>
            <a:r>
              <a:rPr lang="en-US" sz="2400" dirty="0">
                <a:solidFill>
                  <a:schemeClr val="tx1"/>
                </a:solidFill>
                <a:latin typeface="Arial" panose="020B0604020202020204" pitchFamily="34" charset="0"/>
                <a:cs typeface="Arial" panose="020B0604020202020204" pitchFamily="34" charset="0"/>
              </a:rPr>
              <a:t>?</a:t>
            </a:r>
            <a:endParaRPr lang="tr-TR" sz="2400" dirty="0" smtClean="0">
              <a:solidFill>
                <a:schemeClr val="tx1"/>
              </a:solidFill>
              <a:latin typeface="Arial" panose="020B0604020202020204" pitchFamily="34" charset="0"/>
              <a:cs typeface="Arial" panose="020B0604020202020204" pitchFamily="34" charset="0"/>
            </a:endParaRPr>
          </a:p>
          <a:p>
            <a:pPr lvl="1"/>
            <a:r>
              <a:rPr lang="en-US" sz="2400" dirty="0" smtClean="0">
                <a:latin typeface="Arial" panose="020B0604020202020204" pitchFamily="34" charset="0"/>
                <a:cs typeface="Arial" panose="020B0604020202020204" pitchFamily="34" charset="0"/>
              </a:rPr>
              <a:t>MAIN </a:t>
            </a:r>
            <a:r>
              <a:rPr lang="en-US" sz="2400" dirty="0">
                <a:latin typeface="Arial" panose="020B0604020202020204" pitchFamily="34" charset="0"/>
                <a:cs typeface="Arial" panose="020B0604020202020204" pitchFamily="34" charset="0"/>
              </a:rPr>
              <a:t>QUESTION </a:t>
            </a:r>
            <a:r>
              <a:rPr lang="tr-TR" sz="2400" dirty="0" smtClean="0">
                <a:latin typeface="Arial" panose="020B0604020202020204" pitchFamily="34" charset="0"/>
                <a:cs typeface="Arial" panose="020B0604020202020204" pitchFamily="34" charset="0"/>
              </a:rPr>
              <a:t>3:</a:t>
            </a:r>
            <a:r>
              <a:rPr lang="en-US" sz="2400" dirty="0" smtClean="0">
                <a:latin typeface="Arial" panose="020B0604020202020204" pitchFamily="34" charset="0"/>
                <a:cs typeface="Arial" panose="020B0604020202020204" pitchFamily="34" charset="0"/>
              </a:rPr>
              <a:t> Is </a:t>
            </a:r>
            <a:r>
              <a:rPr lang="en-US" sz="2400" dirty="0">
                <a:latin typeface="Arial" panose="020B0604020202020204" pitchFamily="34" charset="0"/>
                <a:cs typeface="Arial" panose="020B0604020202020204" pitchFamily="34" charset="0"/>
              </a:rPr>
              <a:t>there a system that evaluates and reports the </a:t>
            </a:r>
            <a:r>
              <a:rPr lang="tr-TR" sz="2400" dirty="0" err="1">
                <a:latin typeface="Arial" panose="020B0604020202020204" pitchFamily="34" charset="0"/>
                <a:cs typeface="Arial" panose="020B0604020202020204" pitchFamily="34" charset="0"/>
              </a:rPr>
              <a:t>implementation</a:t>
            </a:r>
            <a:r>
              <a:rPr lang="en-US" sz="2400" dirty="0" smtClean="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of </a:t>
            </a:r>
            <a:r>
              <a:rPr lang="en-US" sz="2400" dirty="0" smtClean="0">
                <a:latin typeface="Arial" panose="020B0604020202020204" pitchFamily="34" charset="0"/>
                <a:cs typeface="Arial" panose="020B0604020202020204" pitchFamily="34" charset="0"/>
              </a:rPr>
              <a:t>SD</a:t>
            </a:r>
            <a:r>
              <a:rPr lang="tr-TR" sz="2400" dirty="0" smtClean="0">
                <a:latin typeface="Arial" panose="020B0604020202020204" pitchFamily="34" charset="0"/>
                <a:cs typeface="Arial" panose="020B0604020202020204" pitchFamily="34" charset="0"/>
              </a:rPr>
              <a:t>G</a:t>
            </a:r>
            <a:r>
              <a:rPr lang="en-US" sz="2400" dirty="0" smtClean="0">
                <a:latin typeface="Arial" panose="020B0604020202020204" pitchFamily="34" charset="0"/>
                <a:cs typeface="Arial" panose="020B0604020202020204" pitchFamily="34" charset="0"/>
              </a:rPr>
              <a:t>s </a:t>
            </a:r>
            <a:r>
              <a:rPr lang="en-US" sz="2400" dirty="0">
                <a:latin typeface="Arial" panose="020B0604020202020204" pitchFamily="34" charset="0"/>
                <a:cs typeface="Arial" panose="020B0604020202020204" pitchFamily="34" charset="0"/>
              </a:rPr>
              <a:t>at national level?</a:t>
            </a:r>
            <a:endParaRPr lang="tr-TR" sz="2400" dirty="0">
              <a:latin typeface="Arial" panose="020B0604020202020204" pitchFamily="34" charset="0"/>
              <a:cs typeface="Arial" panose="020B0604020202020204" pitchFamily="34" charset="0"/>
            </a:endParaRPr>
          </a:p>
          <a:p>
            <a:endParaRPr lang="tr-TR" dirty="0"/>
          </a:p>
        </p:txBody>
      </p:sp>
      <p:sp>
        <p:nvSpPr>
          <p:cNvPr id="4" name="Slayt Numarası Yer Tutucusu 3"/>
          <p:cNvSpPr>
            <a:spLocks noGrp="1"/>
          </p:cNvSpPr>
          <p:nvPr>
            <p:ph type="sldNum" sz="quarter" idx="12"/>
          </p:nvPr>
        </p:nvSpPr>
        <p:spPr/>
        <p:txBody>
          <a:bodyPr/>
          <a:lstStyle/>
          <a:p>
            <a:fld id="{D901AC76-E1E4-4BBC-B4AF-21A7C29DE90B}" type="slidenum">
              <a:rPr lang="tr-TR" smtClean="0"/>
              <a:t>14</a:t>
            </a:fld>
            <a:endParaRPr lang="tr-TR" dirty="0"/>
          </a:p>
        </p:txBody>
      </p:sp>
    </p:spTree>
    <p:extLst>
      <p:ext uri="{BB962C8B-B14F-4D97-AF65-F5344CB8AC3E}">
        <p14:creationId xmlns:p14="http://schemas.microsoft.com/office/powerpoint/2010/main" val="819762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10814" y="446088"/>
            <a:ext cx="4383598" cy="976312"/>
          </a:xfrm>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algn="ctr"/>
            <a:r>
              <a:rPr lang="tr-TR" sz="2400" b="1" dirty="0" smtClean="0"/>
              <a:t>AUDIT </a:t>
            </a:r>
            <a:r>
              <a:rPr lang="tr-TR" sz="2400" b="1" dirty="0" smtClean="0"/>
              <a:t>METHODOLOGY-I</a:t>
            </a:r>
            <a:endParaRPr lang="tr-TR" sz="2400" b="1" dirty="0"/>
          </a:p>
        </p:txBody>
      </p:sp>
      <p:pic>
        <p:nvPicPr>
          <p:cNvPr id="7" name="İçerik Yer Tutucusu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23013" y="1014311"/>
            <a:ext cx="5181600" cy="4278515"/>
          </a:xfrm>
        </p:spPr>
      </p:pic>
      <p:sp>
        <p:nvSpPr>
          <p:cNvPr id="5" name="Metin Yer Tutucusu 4"/>
          <p:cNvSpPr>
            <a:spLocks noGrp="1"/>
          </p:cNvSpPr>
          <p:nvPr>
            <p:ph type="body" sz="half" idx="2"/>
          </p:nvPr>
        </p:nvSpPr>
        <p:spPr>
          <a:xfrm>
            <a:off x="1307690" y="1598613"/>
            <a:ext cx="4139381" cy="4262436"/>
          </a:xfrm>
        </p:spPr>
        <p:txBody>
          <a:bodyPr/>
          <a:lstStyle/>
          <a:p>
            <a:r>
              <a:rPr lang="tr-TR" sz="2400" dirty="0" err="1">
                <a:latin typeface="Arial" panose="020B0604020202020204" pitchFamily="34" charset="0"/>
                <a:cs typeface="Arial" panose="020B0604020202020204" pitchFamily="34" charset="0"/>
              </a:rPr>
              <a:t>The</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Audit</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was</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carried</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out</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mainly</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through</a:t>
            </a:r>
            <a:r>
              <a:rPr lang="tr-TR" sz="2400" dirty="0">
                <a:latin typeface="Arial" panose="020B0604020202020204" pitchFamily="34" charset="0"/>
                <a:cs typeface="Arial" panose="020B0604020202020204" pitchFamily="34" charset="0"/>
              </a:rPr>
              <a:t> </a:t>
            </a:r>
            <a:r>
              <a:rPr lang="tr-TR" sz="2400" b="1" dirty="0">
                <a:latin typeface="Arial" panose="020B0604020202020204" pitchFamily="34" charset="0"/>
                <a:cs typeface="Arial" panose="020B0604020202020204" pitchFamily="34" charset="0"/>
              </a:rPr>
              <a:t>7-Step model </a:t>
            </a:r>
            <a:r>
              <a:rPr lang="tr-TR" sz="2400" dirty="0" err="1">
                <a:latin typeface="Arial" panose="020B0604020202020204" pitchFamily="34" charset="0"/>
                <a:cs typeface="Arial" panose="020B0604020202020204" pitchFamily="34" charset="0"/>
              </a:rPr>
              <a:t>proposed</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by</a:t>
            </a:r>
            <a:r>
              <a:rPr lang="tr-TR" sz="2400" dirty="0">
                <a:latin typeface="Arial" panose="020B0604020202020204" pitchFamily="34" charset="0"/>
                <a:cs typeface="Arial" panose="020B0604020202020204" pitchFamily="34" charset="0"/>
              </a:rPr>
              <a:t> INTOSAI. </a:t>
            </a:r>
          </a:p>
          <a:p>
            <a:r>
              <a:rPr lang="en-US" sz="2400" dirty="0">
                <a:latin typeface="Arial" panose="020B0604020202020204" pitchFamily="34" charset="0"/>
                <a:cs typeface="Arial" panose="020B0604020202020204" pitchFamily="34" charset="0"/>
              </a:rPr>
              <a:t>In this context, audit reports prepared by the SAIs of countries such as Canada, Netherlands, Austria, Poland and Brazil were examined.</a:t>
            </a:r>
            <a:endParaRPr lang="tr-TR" sz="2400" dirty="0">
              <a:latin typeface="Arial" panose="020B0604020202020204" pitchFamily="34" charset="0"/>
              <a:cs typeface="Arial" panose="020B0604020202020204" pitchFamily="34" charset="0"/>
            </a:endParaRPr>
          </a:p>
          <a:p>
            <a:endParaRPr lang="tr-TR" dirty="0"/>
          </a:p>
        </p:txBody>
      </p:sp>
      <p:sp>
        <p:nvSpPr>
          <p:cNvPr id="6" name="Slayt Numarası Yer Tutucusu 5"/>
          <p:cNvSpPr>
            <a:spLocks noGrp="1"/>
          </p:cNvSpPr>
          <p:nvPr>
            <p:ph type="sldNum" sz="quarter" idx="12"/>
          </p:nvPr>
        </p:nvSpPr>
        <p:spPr/>
        <p:txBody>
          <a:bodyPr/>
          <a:lstStyle/>
          <a:p>
            <a:fld id="{7C6393F0-5F03-450D-8FF3-E92B3F1D007E}" type="slidenum">
              <a:rPr lang="tr-TR" smtClean="0"/>
              <a:t>15</a:t>
            </a:fld>
            <a:endParaRPr lang="tr-TR"/>
          </a:p>
        </p:txBody>
      </p:sp>
    </p:spTree>
    <p:extLst>
      <p:ext uri="{BB962C8B-B14F-4D97-AF65-F5344CB8AC3E}">
        <p14:creationId xmlns:p14="http://schemas.microsoft.com/office/powerpoint/2010/main" val="17604016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592925" y="624110"/>
            <a:ext cx="8911687" cy="939219"/>
          </a:xfrm>
        </p:spPr>
        <p:style>
          <a:lnRef idx="3">
            <a:schemeClr val="lt1"/>
          </a:lnRef>
          <a:fillRef idx="1">
            <a:schemeClr val="accent2"/>
          </a:fillRef>
          <a:effectRef idx="1">
            <a:schemeClr val="accent2"/>
          </a:effectRef>
          <a:fontRef idx="minor">
            <a:schemeClr val="lt1"/>
          </a:fontRef>
        </p:style>
        <p:txBody>
          <a:bodyPr anchor="ctr"/>
          <a:lstStyle/>
          <a:p>
            <a:pPr algn="ctr"/>
            <a:r>
              <a:rPr lang="tr-TR" b="1" dirty="0" smtClean="0">
                <a:solidFill>
                  <a:schemeClr val="bg1"/>
                </a:solidFill>
                <a:latin typeface="Arial" panose="020B0604020202020204" pitchFamily="34" charset="0"/>
                <a:cs typeface="Arial" panose="020B0604020202020204" pitchFamily="34" charset="0"/>
              </a:rPr>
              <a:t>AUDIT </a:t>
            </a:r>
            <a:r>
              <a:rPr lang="tr-TR" b="1" dirty="0" smtClean="0">
                <a:solidFill>
                  <a:schemeClr val="bg1"/>
                </a:solidFill>
                <a:latin typeface="Arial" panose="020B0604020202020204" pitchFamily="34" charset="0"/>
                <a:cs typeface="Arial" panose="020B0604020202020204" pitchFamily="34" charset="0"/>
              </a:rPr>
              <a:t>METHODOLOGY-II</a:t>
            </a:r>
            <a:endParaRPr lang="tr-TR" dirty="0">
              <a:solidFill>
                <a:schemeClr val="bg1"/>
              </a:solidFill>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2589212" y="1776046"/>
            <a:ext cx="8915400" cy="4440116"/>
          </a:xfrm>
        </p:spPr>
        <p:txBody>
          <a:bodyPr>
            <a:normAutofit fontScale="85000" lnSpcReduction="20000"/>
          </a:bodyPr>
          <a:lstStyle/>
          <a:p>
            <a:r>
              <a:rPr lang="en-GB" sz="1900" dirty="0" smtClean="0">
                <a:latin typeface="Arial" panose="020B0604020202020204" pitchFamily="34" charset="0"/>
                <a:cs typeface="Arial" panose="020B0604020202020204" pitchFamily="34" charset="0"/>
              </a:rPr>
              <a:t>The audit was conducted following the principles set out in «Guidance for Theme Based Audits» prepared by TCA and «Auditing Preparedness for Implementation of Sustainable Development Goals: A Guidance for Supreme Audit Institutions» prepared by IDI-KSC.</a:t>
            </a:r>
          </a:p>
          <a:p>
            <a:r>
              <a:rPr lang="en-GB" sz="1900" dirty="0" smtClean="0">
                <a:latin typeface="Arial" panose="020B0604020202020204" pitchFamily="34" charset="0"/>
                <a:cs typeface="Arial" panose="020B0604020202020204" pitchFamily="34" charset="0"/>
              </a:rPr>
              <a:t>The Audit was mostly conducted at the SBD and TURKSTAT, which are the coordinators of the SDG process. Further examinations were conducted in various units of selected public institutions.</a:t>
            </a:r>
          </a:p>
          <a:p>
            <a:r>
              <a:rPr lang="en-GB" sz="1900" dirty="0" smtClean="0">
                <a:latin typeface="Arial" panose="020B0604020202020204" pitchFamily="34" charset="0"/>
                <a:cs typeface="Arial" panose="020B0604020202020204" pitchFamily="34" charset="0"/>
              </a:rPr>
              <a:t>Researches have been made in NGOs and roof organizations with roles and responsibilities in this field. The studies of prominent local administrations have been examined.</a:t>
            </a:r>
          </a:p>
          <a:p>
            <a:r>
              <a:rPr lang="en-GB" sz="1900" dirty="0" smtClean="0">
                <a:latin typeface="Arial" panose="020B0604020202020204" pitchFamily="34" charset="0"/>
                <a:cs typeface="Arial" panose="020B0604020202020204" pitchFamily="34" charset="0"/>
              </a:rPr>
              <a:t>In addition to the meetings held with the authorities of these institutions and organizations</a:t>
            </a:r>
            <a:r>
              <a:rPr lang="tr-TR" sz="1900" dirty="0" smtClean="0">
                <a:latin typeface="Arial" panose="020B0604020202020204" pitchFamily="34" charset="0"/>
                <a:cs typeface="Arial" panose="020B0604020202020204" pitchFamily="34" charset="0"/>
              </a:rPr>
              <a:t>,</a:t>
            </a:r>
            <a:r>
              <a:rPr lang="en-GB" sz="1900" dirty="0" smtClean="0">
                <a:latin typeface="Arial" panose="020B0604020202020204" pitchFamily="34" charset="0"/>
                <a:cs typeface="Arial" panose="020B0604020202020204" pitchFamily="34" charset="0"/>
              </a:rPr>
              <a:t> documents and reports were examined and international resources were reviewed.</a:t>
            </a:r>
          </a:p>
          <a:p>
            <a:r>
              <a:rPr lang="en-GB" sz="1900" dirty="0" smtClean="0">
                <a:latin typeface="Arial" panose="020B0604020202020204" pitchFamily="34" charset="0"/>
                <a:cs typeface="Arial" panose="020B0604020202020204" pitchFamily="34" charset="0"/>
              </a:rPr>
              <a:t>In order to understand the examples of international good practice and the practices of different countries, research studies were conducted by reading the reports of different SAIs.</a:t>
            </a:r>
          </a:p>
          <a:p>
            <a:r>
              <a:rPr lang="en-GB" sz="1900" dirty="0" smtClean="0">
                <a:latin typeface="Arial" panose="020B0604020202020204" pitchFamily="34" charset="0"/>
                <a:cs typeface="Arial" panose="020B0604020202020204" pitchFamily="34" charset="0"/>
              </a:rPr>
              <a:t>The relevant legal regulations were also reviewed in detail. As a result of the studies, sufficient and appropriate audit evidence was obtained and audit findings were obtained by comparing the evidence and the current situation with the criteria.</a:t>
            </a:r>
          </a:p>
          <a:p>
            <a:r>
              <a:rPr lang="en-GB" sz="1900" dirty="0" smtClean="0">
                <a:latin typeface="Arial" panose="020B0604020202020204" pitchFamily="34" charset="0"/>
                <a:cs typeface="Arial" panose="020B0604020202020204" pitchFamily="34" charset="0"/>
              </a:rPr>
              <a:t>The required quality control processes were executed in accordance with the Auditing Guideline of the TCA and the audit report was completed.</a:t>
            </a:r>
          </a:p>
          <a:p>
            <a:endParaRPr lang="tr-TR" dirty="0" smtClean="0"/>
          </a:p>
          <a:p>
            <a:endParaRPr lang="tr-TR" dirty="0"/>
          </a:p>
        </p:txBody>
      </p:sp>
      <p:sp>
        <p:nvSpPr>
          <p:cNvPr id="4" name="Slayt Numarası Yer Tutucusu 3"/>
          <p:cNvSpPr>
            <a:spLocks noGrp="1"/>
          </p:cNvSpPr>
          <p:nvPr>
            <p:ph type="sldNum" sz="quarter" idx="12"/>
          </p:nvPr>
        </p:nvSpPr>
        <p:spPr/>
        <p:txBody>
          <a:bodyPr/>
          <a:lstStyle/>
          <a:p>
            <a:fld id="{7C6393F0-5F03-450D-8FF3-E92B3F1D007E}" type="slidenum">
              <a:rPr lang="tr-TR" smtClean="0"/>
              <a:t>16</a:t>
            </a:fld>
            <a:endParaRPr lang="tr-TR"/>
          </a:p>
        </p:txBody>
      </p:sp>
    </p:spTree>
    <p:extLst>
      <p:ext uri="{BB962C8B-B14F-4D97-AF65-F5344CB8AC3E}">
        <p14:creationId xmlns:p14="http://schemas.microsoft.com/office/powerpoint/2010/main" val="30412071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76847" y="624110"/>
            <a:ext cx="8911687" cy="1280890"/>
          </a:xfr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smtClean="0">
                <a:latin typeface="Arial" panose="020B0604020202020204" pitchFamily="34" charset="0"/>
                <a:cs typeface="Arial" panose="020B0604020202020204" pitchFamily="34" charset="0"/>
              </a:rPr>
              <a:t>Audited</a:t>
            </a:r>
            <a:r>
              <a:rPr lang="tr-TR" b="1" dirty="0" smtClean="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Institutions</a:t>
            </a:r>
            <a:r>
              <a:rPr lang="tr-TR" b="1" dirty="0" smtClean="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and</a:t>
            </a:r>
            <a:r>
              <a:rPr lang="tr-TR" b="1" dirty="0" smtClean="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Organizations</a:t>
            </a:r>
            <a:endParaRPr lang="tr-TR" b="1"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2308123" y="2112557"/>
            <a:ext cx="9883878" cy="4366901"/>
          </a:xfrm>
        </p:spPr>
        <p:txBody>
          <a:bodyPr>
            <a:normAutofit fontScale="92500" lnSpcReduction="20000"/>
          </a:bodyPr>
          <a:lstStyle/>
          <a:p>
            <a:r>
              <a:rPr lang="tr-TR" sz="2000" b="1" dirty="0" err="1" smtClean="0">
                <a:latin typeface="Arial" panose="020B0604020202020204" pitchFamily="34" charset="0"/>
                <a:cs typeface="Arial" panose="020B0604020202020204" pitchFamily="34" charset="0"/>
              </a:rPr>
              <a:t>Public</a:t>
            </a:r>
            <a:r>
              <a:rPr lang="tr-TR" sz="2000" b="1" dirty="0" smtClean="0">
                <a:latin typeface="Arial" panose="020B0604020202020204" pitchFamily="34" charset="0"/>
                <a:cs typeface="Arial" panose="020B0604020202020204" pitchFamily="34" charset="0"/>
              </a:rPr>
              <a:t> </a:t>
            </a:r>
            <a:r>
              <a:rPr lang="tr-TR" sz="2000" b="1" dirty="0" err="1" smtClean="0">
                <a:latin typeface="Arial" panose="020B0604020202020204" pitchFamily="34" charset="0"/>
                <a:cs typeface="Arial" panose="020B0604020202020204" pitchFamily="34" charset="0"/>
              </a:rPr>
              <a:t>Institutions</a:t>
            </a:r>
            <a:r>
              <a:rPr lang="tr-TR" sz="2000" b="1" dirty="0" smtClean="0">
                <a:latin typeface="Arial" panose="020B0604020202020204" pitchFamily="34" charset="0"/>
                <a:cs typeface="Arial" panose="020B0604020202020204" pitchFamily="34" charset="0"/>
              </a:rPr>
              <a:t>; </a:t>
            </a:r>
            <a:endParaRPr lang="tr-TR" sz="2000" b="1" dirty="0">
              <a:latin typeface="Arial" panose="020B0604020202020204" pitchFamily="34" charset="0"/>
              <a:cs typeface="Arial" panose="020B0604020202020204" pitchFamily="34" charset="0"/>
            </a:endParaRPr>
          </a:p>
          <a:p>
            <a:pPr lvl="1"/>
            <a:r>
              <a:rPr lang="tr-TR" sz="2000" dirty="0" smtClean="0">
                <a:latin typeface="Arial" panose="020B0604020202020204" pitchFamily="34" charset="0"/>
                <a:cs typeface="Arial" panose="020B0604020202020204" pitchFamily="34" charset="0"/>
              </a:rPr>
              <a:t>TP. </a:t>
            </a:r>
            <a:r>
              <a:rPr lang="tr-TR" sz="2000" dirty="0" err="1" smtClean="0">
                <a:latin typeface="Arial" panose="020B0604020202020204" pitchFamily="34" charset="0"/>
                <a:cs typeface="Arial" panose="020B0604020202020204" pitchFamily="34" charset="0"/>
              </a:rPr>
              <a:t>Strategy</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and</a:t>
            </a:r>
            <a:r>
              <a:rPr lang="tr-TR" sz="2000" dirty="0" smtClean="0">
                <a:latin typeface="Arial" panose="020B0604020202020204" pitchFamily="34" charset="0"/>
                <a:cs typeface="Arial" panose="020B0604020202020204" pitchFamily="34" charset="0"/>
              </a:rPr>
              <a:t> Budget </a:t>
            </a:r>
            <a:r>
              <a:rPr lang="tr-TR" sz="2000" dirty="0" err="1" smtClean="0">
                <a:latin typeface="Arial" panose="020B0604020202020204" pitchFamily="34" charset="0"/>
                <a:cs typeface="Arial" panose="020B0604020202020204" pitchFamily="34" charset="0"/>
              </a:rPr>
              <a:t>Directorate</a:t>
            </a:r>
            <a:endParaRPr lang="tr-TR" sz="2000" dirty="0">
              <a:latin typeface="Arial" panose="020B0604020202020204" pitchFamily="34" charset="0"/>
              <a:cs typeface="Arial" panose="020B0604020202020204" pitchFamily="34" charset="0"/>
            </a:endParaRPr>
          </a:p>
          <a:p>
            <a:pPr lvl="1"/>
            <a:r>
              <a:rPr lang="tr-TR" sz="2000" dirty="0" err="1" smtClean="0">
                <a:latin typeface="Arial" panose="020B0604020202020204" pitchFamily="34" charset="0"/>
                <a:cs typeface="Arial" panose="020B0604020202020204" pitchFamily="34" charset="0"/>
              </a:rPr>
              <a:t>TurkStats</a:t>
            </a:r>
            <a:endParaRPr lang="tr-TR" sz="2000" dirty="0">
              <a:latin typeface="Arial" panose="020B0604020202020204" pitchFamily="34" charset="0"/>
              <a:cs typeface="Arial" panose="020B0604020202020204" pitchFamily="34" charset="0"/>
            </a:endParaRPr>
          </a:p>
          <a:p>
            <a:pPr lvl="1"/>
            <a:r>
              <a:rPr lang="tr-TR" sz="2000" dirty="0" err="1" smtClean="0">
                <a:latin typeface="Arial" panose="020B0604020202020204" pitchFamily="34" charset="0"/>
                <a:cs typeface="Arial" panose="020B0604020202020204" pitchFamily="34" charset="0"/>
              </a:rPr>
              <a:t>Ministry</a:t>
            </a:r>
            <a:r>
              <a:rPr lang="tr-TR" sz="2000" dirty="0" smtClean="0">
                <a:latin typeface="Arial" panose="020B0604020202020204" pitchFamily="34" charset="0"/>
                <a:cs typeface="Arial" panose="020B0604020202020204" pitchFamily="34" charset="0"/>
              </a:rPr>
              <a:t> of </a:t>
            </a:r>
            <a:r>
              <a:rPr lang="tr-TR" sz="2000" dirty="0" err="1" smtClean="0">
                <a:latin typeface="Arial" panose="020B0604020202020204" pitchFamily="34" charset="0"/>
                <a:cs typeface="Arial" panose="020B0604020202020204" pitchFamily="34" charset="0"/>
              </a:rPr>
              <a:t>Agriculture</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and</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Forestry</a:t>
            </a:r>
            <a:endParaRPr lang="tr-TR" sz="2000" dirty="0">
              <a:latin typeface="Arial" panose="020B0604020202020204" pitchFamily="34" charset="0"/>
              <a:cs typeface="Arial" panose="020B0604020202020204" pitchFamily="34" charset="0"/>
            </a:endParaRPr>
          </a:p>
          <a:p>
            <a:pPr lvl="1"/>
            <a:r>
              <a:rPr lang="en-US" sz="2000" dirty="0">
                <a:latin typeface="Arial" panose="020B0604020202020204" pitchFamily="34" charset="0"/>
                <a:cs typeface="Arial" panose="020B0604020202020204" pitchFamily="34" charset="0"/>
              </a:rPr>
              <a:t>Ministry of </a:t>
            </a:r>
            <a:r>
              <a:rPr lang="tr-TR" sz="2000" dirty="0" smtClean="0">
                <a:latin typeface="Arial" panose="020B0604020202020204" pitchFamily="34" charset="0"/>
                <a:cs typeface="Arial" panose="020B0604020202020204" pitchFamily="34" charset="0"/>
              </a:rPr>
              <a:t>Environment </a:t>
            </a:r>
            <a:r>
              <a:rPr lang="tr-TR" sz="2000" dirty="0" err="1" smtClean="0">
                <a:latin typeface="Arial" panose="020B0604020202020204" pitchFamily="34" charset="0"/>
                <a:cs typeface="Arial" panose="020B0604020202020204" pitchFamily="34" charset="0"/>
              </a:rPr>
              <a:t>and</a:t>
            </a:r>
            <a:r>
              <a:rPr lang="tr-TR" sz="2000" dirty="0" smtClean="0">
                <a:latin typeface="Arial" panose="020B0604020202020204" pitchFamily="34" charset="0"/>
                <a:cs typeface="Arial" panose="020B0604020202020204" pitchFamily="34" charset="0"/>
              </a:rPr>
              <a:t> </a:t>
            </a:r>
            <a:r>
              <a:rPr lang="tr-TR" sz="2000" dirty="0" err="1" smtClean="0">
                <a:latin typeface="Arial" panose="020B0604020202020204" pitchFamily="34" charset="0"/>
                <a:cs typeface="Arial" panose="020B0604020202020204" pitchFamily="34" charset="0"/>
              </a:rPr>
              <a:t>Urbanisation</a:t>
            </a:r>
            <a:endParaRPr lang="tr-TR" sz="2000" dirty="0" smtClean="0">
              <a:latin typeface="Arial" panose="020B0604020202020204" pitchFamily="34" charset="0"/>
              <a:cs typeface="Arial" panose="020B0604020202020204" pitchFamily="34" charset="0"/>
            </a:endParaRPr>
          </a:p>
          <a:p>
            <a:pPr lvl="1"/>
            <a:r>
              <a:rPr lang="tr-TR" sz="2000" dirty="0" err="1" smtClean="0">
                <a:latin typeface="Arial" panose="020B0604020202020204" pitchFamily="34" charset="0"/>
                <a:cs typeface="Arial" panose="020B0604020202020204" pitchFamily="34" charset="0"/>
              </a:rPr>
              <a:t>Ministry</a:t>
            </a:r>
            <a:r>
              <a:rPr lang="tr-TR" sz="2000" dirty="0" smtClean="0">
                <a:latin typeface="Arial" panose="020B0604020202020204" pitchFamily="34" charset="0"/>
                <a:cs typeface="Arial" panose="020B0604020202020204" pitchFamily="34" charset="0"/>
              </a:rPr>
              <a:t> of </a:t>
            </a:r>
            <a:r>
              <a:rPr lang="tr-TR" sz="2000" dirty="0" err="1" smtClean="0">
                <a:latin typeface="Arial" panose="020B0604020202020204" pitchFamily="34" charset="0"/>
                <a:cs typeface="Arial" panose="020B0604020202020204" pitchFamily="34" charset="0"/>
              </a:rPr>
              <a:t>Health</a:t>
            </a:r>
            <a:endParaRPr lang="tr-TR" sz="2000" dirty="0">
              <a:latin typeface="Arial" panose="020B0604020202020204" pitchFamily="34" charset="0"/>
              <a:cs typeface="Arial" panose="020B0604020202020204" pitchFamily="34" charset="0"/>
            </a:endParaRPr>
          </a:p>
          <a:p>
            <a:pPr lvl="1"/>
            <a:r>
              <a:rPr lang="tr-TR" sz="2000" dirty="0">
                <a:latin typeface="Arial" panose="020B0604020202020204" pitchFamily="34" charset="0"/>
                <a:cs typeface="Arial" panose="020B0604020202020204" pitchFamily="34" charset="0"/>
              </a:rPr>
              <a:t>AFAD</a:t>
            </a:r>
          </a:p>
          <a:p>
            <a:pPr lvl="1"/>
            <a:r>
              <a:rPr lang="tr-TR" sz="2000" dirty="0" err="1">
                <a:latin typeface="Arial" panose="020B0604020202020204" pitchFamily="34" charset="0"/>
                <a:cs typeface="Arial" panose="020B0604020202020204" pitchFamily="34" charset="0"/>
              </a:rPr>
              <a:t>Directorate</a:t>
            </a:r>
            <a:r>
              <a:rPr lang="tr-TR" sz="2000" dirty="0">
                <a:latin typeface="Arial" panose="020B0604020202020204" pitchFamily="34" charset="0"/>
                <a:cs typeface="Arial" panose="020B0604020202020204" pitchFamily="34" charset="0"/>
              </a:rPr>
              <a:t> of Migration </a:t>
            </a:r>
            <a:r>
              <a:rPr lang="tr-TR" sz="2000" dirty="0" smtClean="0">
                <a:latin typeface="Arial" panose="020B0604020202020204" pitchFamily="34" charset="0"/>
                <a:cs typeface="Arial" panose="020B0604020202020204" pitchFamily="34" charset="0"/>
              </a:rPr>
              <a:t>Management</a:t>
            </a:r>
          </a:p>
          <a:p>
            <a:pPr lvl="1"/>
            <a:r>
              <a:rPr lang="tr-TR" sz="2000" dirty="0" err="1">
                <a:latin typeface="Arial" panose="020B0604020202020204" pitchFamily="34" charset="0"/>
                <a:cs typeface="Arial" panose="020B0604020202020204" pitchFamily="34" charset="0"/>
              </a:rPr>
              <a:t>Turkish</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Municipalities</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Union</a:t>
            </a:r>
            <a:endParaRPr lang="tr-TR" sz="2000" dirty="0">
              <a:latin typeface="Arial" panose="020B0604020202020204" pitchFamily="34" charset="0"/>
              <a:cs typeface="Arial" panose="020B0604020202020204" pitchFamily="34" charset="0"/>
            </a:endParaRPr>
          </a:p>
          <a:p>
            <a:pPr lvl="1"/>
            <a:r>
              <a:rPr lang="tr-TR" sz="2000" dirty="0" err="1" smtClean="0">
                <a:latin typeface="Arial" panose="020B0604020202020204" pitchFamily="34" charset="0"/>
                <a:cs typeface="Arial" panose="020B0604020202020204" pitchFamily="34" charset="0"/>
              </a:rPr>
              <a:t>Municipality</a:t>
            </a:r>
            <a:r>
              <a:rPr lang="tr-TR" sz="2000" dirty="0" smtClean="0">
                <a:latin typeface="Arial" panose="020B0604020202020204" pitchFamily="34" charset="0"/>
                <a:cs typeface="Arial" panose="020B0604020202020204" pitchFamily="34" charset="0"/>
              </a:rPr>
              <a:t> of Esenler</a:t>
            </a:r>
            <a:endParaRPr lang="tr-TR" sz="2000" dirty="0">
              <a:latin typeface="Arial" panose="020B0604020202020204" pitchFamily="34" charset="0"/>
              <a:cs typeface="Arial" panose="020B0604020202020204" pitchFamily="34" charset="0"/>
            </a:endParaRPr>
          </a:p>
          <a:p>
            <a:pPr lvl="1"/>
            <a:r>
              <a:rPr lang="tr-TR" sz="2000" dirty="0" err="1" smtClean="0">
                <a:latin typeface="Arial" panose="020B0604020202020204" pitchFamily="34" charset="0"/>
                <a:cs typeface="Arial" panose="020B0604020202020204" pitchFamily="34" charset="0"/>
              </a:rPr>
              <a:t>Municipality</a:t>
            </a:r>
            <a:r>
              <a:rPr lang="tr-TR" sz="2000" dirty="0" smtClean="0">
                <a:latin typeface="Arial" panose="020B0604020202020204" pitchFamily="34" charset="0"/>
                <a:cs typeface="Arial" panose="020B0604020202020204" pitchFamily="34" charset="0"/>
              </a:rPr>
              <a:t> of Seferihisar</a:t>
            </a:r>
            <a:endParaRPr lang="tr-TR" sz="2000" dirty="0">
              <a:latin typeface="Arial" panose="020B0604020202020204" pitchFamily="34" charset="0"/>
              <a:cs typeface="Arial" panose="020B0604020202020204" pitchFamily="34" charset="0"/>
            </a:endParaRPr>
          </a:p>
          <a:p>
            <a:pPr lvl="1"/>
            <a:r>
              <a:rPr lang="tr-TR" sz="2000" dirty="0">
                <a:latin typeface="Arial" panose="020B0604020202020204" pitchFamily="34" charset="0"/>
                <a:cs typeface="Arial" panose="020B0604020202020204" pitchFamily="34" charset="0"/>
              </a:rPr>
              <a:t>Boğaziçi </a:t>
            </a:r>
            <a:r>
              <a:rPr lang="tr-TR" sz="2000" dirty="0" err="1" smtClean="0">
                <a:latin typeface="Arial" panose="020B0604020202020204" pitchFamily="34" charset="0"/>
                <a:cs typeface="Arial" panose="020B0604020202020204" pitchFamily="34" charset="0"/>
              </a:rPr>
              <a:t>University</a:t>
            </a:r>
            <a:endParaRPr lang="tr-TR" sz="2000" dirty="0">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fld id="{7C6393F0-5F03-450D-8FF3-E92B3F1D007E}" type="slidenum">
              <a:rPr lang="tr-TR" smtClean="0"/>
              <a:t>17</a:t>
            </a:fld>
            <a:endParaRPr lang="tr-TR"/>
          </a:p>
        </p:txBody>
      </p:sp>
    </p:spTree>
    <p:extLst>
      <p:ext uri="{BB962C8B-B14F-4D97-AF65-F5344CB8AC3E}">
        <p14:creationId xmlns:p14="http://schemas.microsoft.com/office/powerpoint/2010/main" val="10496937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76847" y="624110"/>
            <a:ext cx="8911687" cy="1204690"/>
          </a:xfrm>
        </p:spPr>
        <p:style>
          <a:lnRef idx="2">
            <a:schemeClr val="accent2">
              <a:shade val="50000"/>
            </a:schemeClr>
          </a:lnRef>
          <a:fillRef idx="1">
            <a:schemeClr val="accent2"/>
          </a:fillRef>
          <a:effectRef idx="0">
            <a:schemeClr val="accent2"/>
          </a:effectRef>
          <a:fontRef idx="minor">
            <a:schemeClr val="lt1"/>
          </a:fontRef>
        </p:style>
        <p:txBody>
          <a:bodyPr/>
          <a:lstStyle/>
          <a:p>
            <a:pPr algn="ctr"/>
            <a:r>
              <a:rPr lang="tr-TR" b="1" dirty="0" err="1">
                <a:latin typeface="Arial" panose="020B0604020202020204" pitchFamily="34" charset="0"/>
                <a:cs typeface="Arial" panose="020B0604020202020204" pitchFamily="34" charset="0"/>
              </a:rPr>
              <a:t>Audited</a:t>
            </a:r>
            <a:r>
              <a:rPr lang="tr-TR" b="1" dirty="0">
                <a:latin typeface="Arial" panose="020B0604020202020204" pitchFamily="34" charset="0"/>
                <a:cs typeface="Arial" panose="020B0604020202020204" pitchFamily="34" charset="0"/>
              </a:rPr>
              <a:t> </a:t>
            </a:r>
            <a:r>
              <a:rPr lang="tr-TR" b="1" dirty="0" err="1">
                <a:latin typeface="Arial" panose="020B0604020202020204" pitchFamily="34" charset="0"/>
                <a:cs typeface="Arial" panose="020B0604020202020204" pitchFamily="34" charset="0"/>
              </a:rPr>
              <a:t>Institutions</a:t>
            </a:r>
            <a:r>
              <a:rPr lang="tr-TR" b="1" dirty="0">
                <a:latin typeface="Arial" panose="020B0604020202020204" pitchFamily="34" charset="0"/>
                <a:cs typeface="Arial" panose="020B0604020202020204" pitchFamily="34" charset="0"/>
              </a:rPr>
              <a:t> </a:t>
            </a:r>
            <a:r>
              <a:rPr lang="tr-TR" b="1" dirty="0" err="1">
                <a:latin typeface="Arial" panose="020B0604020202020204" pitchFamily="34" charset="0"/>
                <a:cs typeface="Arial" panose="020B0604020202020204" pitchFamily="34" charset="0"/>
              </a:rPr>
              <a:t>and</a:t>
            </a:r>
            <a:r>
              <a:rPr lang="tr-TR" b="1" dirty="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Organizations</a:t>
            </a:r>
            <a:r>
              <a:rPr lang="tr-TR" b="1" dirty="0" smtClean="0">
                <a:latin typeface="Arial" panose="020B0604020202020204" pitchFamily="34" charset="0"/>
                <a:cs typeface="Arial" panose="020B0604020202020204" pitchFamily="34" charset="0"/>
              </a:rPr>
              <a:t>-II</a:t>
            </a:r>
            <a:endParaRPr lang="tr-TR" b="1"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2534264" y="2074605"/>
            <a:ext cx="8851491" cy="4783395"/>
          </a:xfrm>
        </p:spPr>
        <p:txBody>
          <a:bodyPr>
            <a:normAutofit/>
          </a:bodyPr>
          <a:lstStyle/>
          <a:p>
            <a:r>
              <a:rPr lang="tr-TR" b="1" dirty="0" err="1" smtClean="0">
                <a:latin typeface="Arial" panose="020B0604020202020204" pitchFamily="34" charset="0"/>
                <a:cs typeface="Arial" panose="020B0604020202020204" pitchFamily="34" charset="0"/>
              </a:rPr>
              <a:t>NGO’s</a:t>
            </a:r>
            <a:r>
              <a:rPr lang="tr-TR" b="1" dirty="0" smtClean="0">
                <a:latin typeface="Arial" panose="020B0604020202020204" pitchFamily="34" charset="0"/>
                <a:cs typeface="Arial" panose="020B0604020202020204" pitchFamily="34" charset="0"/>
              </a:rPr>
              <a:t>;</a:t>
            </a:r>
            <a:endParaRPr lang="tr-TR" b="1" dirty="0">
              <a:latin typeface="Arial" panose="020B0604020202020204" pitchFamily="34" charset="0"/>
              <a:cs typeface="Arial" panose="020B0604020202020204" pitchFamily="34" charset="0"/>
            </a:endParaRPr>
          </a:p>
          <a:p>
            <a:pPr lvl="1"/>
            <a:r>
              <a:rPr lang="tr-TR" sz="1800" dirty="0">
                <a:latin typeface="Arial" panose="020B0604020202020204" pitchFamily="34" charset="0"/>
                <a:cs typeface="Arial" panose="020B0604020202020204" pitchFamily="34" charset="0"/>
              </a:rPr>
              <a:t>TÜSİAD,</a:t>
            </a:r>
          </a:p>
          <a:p>
            <a:pPr lvl="1"/>
            <a:r>
              <a:rPr lang="tr-TR" sz="1800" dirty="0">
                <a:latin typeface="Arial" panose="020B0604020202020204" pitchFamily="34" charset="0"/>
                <a:cs typeface="Arial" panose="020B0604020202020204" pitchFamily="34" charset="0"/>
              </a:rPr>
              <a:t>MÜSİAD,</a:t>
            </a:r>
          </a:p>
          <a:p>
            <a:pPr lvl="1"/>
            <a:r>
              <a:rPr lang="tr-TR" sz="1800" dirty="0">
                <a:latin typeface="Arial" panose="020B0604020202020204" pitchFamily="34" charset="0"/>
                <a:cs typeface="Arial" panose="020B0604020202020204" pitchFamily="34" charset="0"/>
              </a:rPr>
              <a:t>TÜRKONFED,</a:t>
            </a:r>
          </a:p>
          <a:p>
            <a:pPr lvl="1"/>
            <a:r>
              <a:rPr lang="tr-TR" sz="1800" dirty="0" err="1" smtClean="0">
                <a:latin typeface="Arial" panose="020B0604020202020204" pitchFamily="34" charset="0"/>
                <a:cs typeface="Arial" panose="020B0604020202020204" pitchFamily="34" charset="0"/>
              </a:rPr>
              <a:t>Sustainable</a:t>
            </a:r>
            <a:r>
              <a:rPr lang="tr-TR" sz="1800" dirty="0" smtClean="0">
                <a:latin typeface="Arial" panose="020B0604020202020204" pitchFamily="34" charset="0"/>
                <a:cs typeface="Arial" panose="020B0604020202020204" pitchFamily="34" charset="0"/>
              </a:rPr>
              <a:t> Development </a:t>
            </a:r>
            <a:r>
              <a:rPr lang="tr-TR" sz="1800" dirty="0" err="1" smtClean="0">
                <a:latin typeface="Arial" panose="020B0604020202020204" pitchFamily="34" charset="0"/>
                <a:cs typeface="Arial" panose="020B0604020202020204" pitchFamily="34" charset="0"/>
              </a:rPr>
              <a:t>Association</a:t>
            </a:r>
            <a:r>
              <a:rPr lang="tr-TR" sz="1800" dirty="0" smtClean="0">
                <a:latin typeface="Arial" panose="020B0604020202020204" pitchFamily="34" charset="0"/>
                <a:cs typeface="Arial" panose="020B0604020202020204" pitchFamily="34" charset="0"/>
              </a:rPr>
              <a:t>.</a:t>
            </a:r>
            <a:endParaRPr lang="tr-TR" sz="1800" dirty="0">
              <a:latin typeface="Arial" panose="020B0604020202020204" pitchFamily="34" charset="0"/>
              <a:cs typeface="Arial" panose="020B0604020202020204" pitchFamily="34" charset="0"/>
            </a:endParaRPr>
          </a:p>
          <a:p>
            <a:r>
              <a:rPr lang="tr-TR" b="1" dirty="0" smtClean="0">
                <a:latin typeface="Arial" panose="020B0604020202020204" pitchFamily="34" charset="0"/>
                <a:cs typeface="Arial" panose="020B0604020202020204" pitchFamily="34" charset="0"/>
              </a:rPr>
              <a:t>International </a:t>
            </a:r>
            <a:r>
              <a:rPr lang="tr-TR" b="1" dirty="0" err="1" smtClean="0">
                <a:latin typeface="Arial" panose="020B0604020202020204" pitchFamily="34" charset="0"/>
                <a:cs typeface="Arial" panose="020B0604020202020204" pitchFamily="34" charset="0"/>
              </a:rPr>
              <a:t>Institutes</a:t>
            </a:r>
            <a:r>
              <a:rPr lang="tr-TR" b="1" dirty="0" smtClean="0">
                <a:latin typeface="Arial" panose="020B0604020202020204" pitchFamily="34" charset="0"/>
                <a:cs typeface="Arial" panose="020B0604020202020204" pitchFamily="34" charset="0"/>
              </a:rPr>
              <a:t>;</a:t>
            </a:r>
            <a:endParaRPr lang="tr-TR" b="1" dirty="0">
              <a:latin typeface="Arial" panose="020B0604020202020204" pitchFamily="34" charset="0"/>
              <a:cs typeface="Arial" panose="020B0604020202020204" pitchFamily="34" charset="0"/>
            </a:endParaRPr>
          </a:p>
          <a:p>
            <a:pPr lvl="1"/>
            <a:r>
              <a:rPr lang="tr-TR" sz="1800" dirty="0">
                <a:latin typeface="Arial" panose="020B0604020202020204" pitchFamily="34" charset="0"/>
                <a:cs typeface="Arial" panose="020B0604020202020204" pitchFamily="34" charset="0"/>
              </a:rPr>
              <a:t>UNICEF,</a:t>
            </a:r>
          </a:p>
          <a:p>
            <a:pPr lvl="1"/>
            <a:r>
              <a:rPr lang="tr-TR" sz="1800" dirty="0">
                <a:latin typeface="Arial" panose="020B0604020202020204" pitchFamily="34" charset="0"/>
                <a:cs typeface="Arial" panose="020B0604020202020204" pitchFamily="34" charset="0"/>
              </a:rPr>
              <a:t>UNDP,</a:t>
            </a:r>
          </a:p>
          <a:p>
            <a:pPr lvl="1"/>
            <a:r>
              <a:rPr lang="tr-TR" sz="1800" dirty="0" smtClean="0">
                <a:latin typeface="Arial" panose="020B0604020202020204" pitchFamily="34" charset="0"/>
                <a:cs typeface="Arial" panose="020B0604020202020204" pitchFamily="34" charset="0"/>
              </a:rPr>
              <a:t>UN </a:t>
            </a:r>
            <a:r>
              <a:rPr lang="tr-TR" sz="1800" dirty="0" err="1" smtClean="0">
                <a:latin typeface="Arial" panose="020B0604020202020204" pitchFamily="34" charset="0"/>
                <a:cs typeface="Arial" panose="020B0604020202020204" pitchFamily="34" charset="0"/>
              </a:rPr>
              <a:t>Resident</a:t>
            </a:r>
            <a:r>
              <a:rPr lang="tr-TR" sz="1800" dirty="0" smtClean="0">
                <a:latin typeface="Arial" panose="020B0604020202020204" pitchFamily="34" charset="0"/>
                <a:cs typeface="Arial" panose="020B0604020202020204" pitchFamily="34" charset="0"/>
              </a:rPr>
              <a:t> </a:t>
            </a:r>
            <a:r>
              <a:rPr lang="tr-TR" sz="1800" dirty="0" err="1" smtClean="0">
                <a:latin typeface="Arial" panose="020B0604020202020204" pitchFamily="34" charset="0"/>
                <a:cs typeface="Arial" panose="020B0604020202020204" pitchFamily="34" charset="0"/>
              </a:rPr>
              <a:t>Coordinator</a:t>
            </a:r>
            <a:r>
              <a:rPr lang="tr-TR" sz="1800" dirty="0" smtClean="0">
                <a:latin typeface="Arial" panose="020B0604020202020204" pitchFamily="34" charset="0"/>
                <a:cs typeface="Arial" panose="020B0604020202020204" pitchFamily="34" charset="0"/>
              </a:rPr>
              <a:t>,</a:t>
            </a:r>
            <a:endParaRPr lang="tr-TR" sz="1800" dirty="0">
              <a:latin typeface="Arial" panose="020B0604020202020204" pitchFamily="34" charset="0"/>
              <a:cs typeface="Arial" panose="020B0604020202020204" pitchFamily="34" charset="0"/>
            </a:endParaRPr>
          </a:p>
          <a:p>
            <a:pPr lvl="1"/>
            <a:r>
              <a:rPr lang="tr-TR" sz="1800" dirty="0">
                <a:latin typeface="Arial" panose="020B0604020202020204" pitchFamily="34" charset="0"/>
                <a:cs typeface="Arial" panose="020B0604020202020204" pitchFamily="34" charset="0"/>
              </a:rPr>
              <a:t>UCLG-MEWA.</a:t>
            </a:r>
          </a:p>
          <a:p>
            <a:endParaRPr lang="tr-TR" dirty="0"/>
          </a:p>
        </p:txBody>
      </p:sp>
      <p:sp>
        <p:nvSpPr>
          <p:cNvPr id="4" name="Slayt Numarası Yer Tutucusu 3"/>
          <p:cNvSpPr>
            <a:spLocks noGrp="1"/>
          </p:cNvSpPr>
          <p:nvPr>
            <p:ph type="sldNum" sz="quarter" idx="12"/>
          </p:nvPr>
        </p:nvSpPr>
        <p:spPr/>
        <p:txBody>
          <a:bodyPr/>
          <a:lstStyle/>
          <a:p>
            <a:fld id="{7C6393F0-5F03-450D-8FF3-E92B3F1D007E}" type="slidenum">
              <a:rPr lang="tr-TR" smtClean="0"/>
              <a:t>18</a:t>
            </a:fld>
            <a:endParaRPr lang="tr-TR"/>
          </a:p>
        </p:txBody>
      </p:sp>
    </p:spTree>
    <p:extLst>
      <p:ext uri="{BB962C8B-B14F-4D97-AF65-F5344CB8AC3E}">
        <p14:creationId xmlns:p14="http://schemas.microsoft.com/office/powerpoint/2010/main" val="8661323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494602" y="512462"/>
            <a:ext cx="8911687" cy="1280890"/>
          </a:xfr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smtClean="0">
                <a:solidFill>
                  <a:schemeClr val="bg1"/>
                </a:solidFill>
                <a:latin typeface="Arial" panose="020B0604020202020204" pitchFamily="34" charset="0"/>
                <a:cs typeface="Arial" panose="020B0604020202020204" pitchFamily="34" charset="0"/>
              </a:rPr>
              <a:t>Audit</a:t>
            </a:r>
            <a:r>
              <a:rPr lang="tr-TR" b="1" dirty="0" smtClean="0">
                <a:solidFill>
                  <a:schemeClr val="bg1"/>
                </a:solidFill>
                <a:latin typeface="Arial" panose="020B0604020202020204" pitchFamily="34" charset="0"/>
                <a:cs typeface="Arial" panose="020B0604020202020204" pitchFamily="34" charset="0"/>
              </a:rPr>
              <a:t> </a:t>
            </a:r>
            <a:r>
              <a:rPr lang="tr-TR" b="1" dirty="0" err="1" smtClean="0">
                <a:solidFill>
                  <a:schemeClr val="bg1"/>
                </a:solidFill>
                <a:latin typeface="Arial" panose="020B0604020202020204" pitchFamily="34" charset="0"/>
                <a:cs typeface="Arial" panose="020B0604020202020204" pitchFamily="34" charset="0"/>
              </a:rPr>
              <a:t>Results</a:t>
            </a:r>
            <a:endParaRPr lang="tr-TR" dirty="0">
              <a:solidFill>
                <a:schemeClr val="bg1"/>
              </a:solidFill>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p:txBody>
          <a:bodyPr>
            <a:normAutofit lnSpcReduction="10000"/>
          </a:bodyPr>
          <a:lstStyle/>
          <a:p>
            <a:pPr lvl="0"/>
            <a:r>
              <a:rPr lang="en-GB" dirty="0" smtClean="0">
                <a:latin typeface="Arial" panose="020B0604020202020204" pitchFamily="34" charset="0"/>
                <a:cs typeface="Arial" panose="020B0604020202020204" pitchFamily="34" charset="0"/>
              </a:rPr>
              <a:t>When the preparatory works that will ensure the realization of the SDGs are evaluated in general, We found that ;</a:t>
            </a:r>
            <a:endParaRPr lang="en-GB" sz="1600" dirty="0" smtClean="0">
              <a:latin typeface="Arial" panose="020B0604020202020204" pitchFamily="34" charset="0"/>
              <a:cs typeface="Arial" panose="020B0604020202020204" pitchFamily="34" charset="0"/>
            </a:endParaRPr>
          </a:p>
          <a:p>
            <a:pPr lvl="1"/>
            <a:r>
              <a:rPr lang="en-GB" dirty="0" smtClean="0">
                <a:latin typeface="Arial" panose="020B0604020202020204" pitchFamily="34" charset="0"/>
                <a:cs typeface="Arial" panose="020B0604020202020204" pitchFamily="34" charset="0"/>
              </a:rPr>
              <a:t>the sustainable development concept is not a new concept for Turkey.</a:t>
            </a:r>
            <a:endParaRPr lang="en-GB" sz="1400" dirty="0" smtClean="0">
              <a:latin typeface="Arial" panose="020B0604020202020204" pitchFamily="34" charset="0"/>
              <a:cs typeface="Arial" panose="020B0604020202020204" pitchFamily="34" charset="0"/>
            </a:endParaRPr>
          </a:p>
          <a:p>
            <a:pPr lvl="1"/>
            <a:r>
              <a:rPr lang="en-GB" dirty="0" smtClean="0">
                <a:latin typeface="Arial" panose="020B0604020202020204" pitchFamily="34" charset="0"/>
                <a:cs typeface="Arial" panose="020B0604020202020204" pitchFamily="34" charset="0"/>
              </a:rPr>
              <a:t>The international agenda on sustainable development has been closely followed.</a:t>
            </a:r>
            <a:endParaRPr lang="en-GB" sz="1400" dirty="0" smtClean="0">
              <a:latin typeface="Arial" panose="020B0604020202020204" pitchFamily="34" charset="0"/>
              <a:cs typeface="Arial" panose="020B0604020202020204" pitchFamily="34" charset="0"/>
            </a:endParaRPr>
          </a:p>
          <a:p>
            <a:pPr lvl="1"/>
            <a:r>
              <a:rPr lang="en-GB" dirty="0" smtClean="0">
                <a:latin typeface="Arial" panose="020B0604020202020204" pitchFamily="34" charset="0"/>
                <a:cs typeface="Arial" panose="020B0604020202020204" pitchFamily="34" charset="0"/>
              </a:rPr>
              <a:t>Turkey has the necessary infrastructure to implement SDGs, monitor the global indicators and evaluate results.</a:t>
            </a:r>
            <a:endParaRPr lang="en-GB" sz="1400" dirty="0" smtClean="0">
              <a:latin typeface="Arial" panose="020B0604020202020204" pitchFamily="34" charset="0"/>
              <a:cs typeface="Arial" panose="020B0604020202020204" pitchFamily="34" charset="0"/>
            </a:endParaRPr>
          </a:p>
          <a:p>
            <a:pPr lvl="1"/>
            <a:r>
              <a:rPr lang="en-GB" dirty="0" smtClean="0">
                <a:latin typeface="Arial" panose="020B0604020202020204" pitchFamily="34" charset="0"/>
                <a:cs typeface="Arial" panose="020B0604020202020204" pitchFamily="34" charset="0"/>
              </a:rPr>
              <a:t>The SDGs were taken into account in the preparation of the national development </a:t>
            </a:r>
            <a:r>
              <a:rPr lang="tr-TR" dirty="0" smtClean="0">
                <a:latin typeface="Arial" panose="020B0604020202020204" pitchFamily="34" charset="0"/>
                <a:cs typeface="Arial" panose="020B0604020202020204" pitchFamily="34" charset="0"/>
              </a:rPr>
              <a:t>plan</a:t>
            </a:r>
            <a:r>
              <a:rPr lang="en-GB" dirty="0" smtClean="0">
                <a:latin typeface="Arial" panose="020B0604020202020204" pitchFamily="34" charset="0"/>
                <a:cs typeface="Arial" panose="020B0604020202020204" pitchFamily="34" charset="0"/>
              </a:rPr>
              <a:t>.</a:t>
            </a:r>
            <a:endParaRPr lang="en-GB" sz="1400" dirty="0" smtClean="0">
              <a:latin typeface="Arial" panose="020B0604020202020204" pitchFamily="34" charset="0"/>
              <a:cs typeface="Arial" panose="020B0604020202020204" pitchFamily="34" charset="0"/>
            </a:endParaRPr>
          </a:p>
          <a:p>
            <a:pPr lvl="1"/>
            <a:r>
              <a:rPr lang="en-GB" dirty="0" smtClean="0">
                <a:latin typeface="Arial" panose="020B0604020202020204" pitchFamily="34" charset="0"/>
                <a:cs typeface="Arial" panose="020B0604020202020204" pitchFamily="34" charset="0"/>
              </a:rPr>
              <a:t>In order to ensure the </a:t>
            </a:r>
            <a:r>
              <a:rPr lang="tr-TR" dirty="0" err="1" smtClean="0">
                <a:latin typeface="Arial" panose="020B0604020202020204" pitchFamily="34" charset="0"/>
                <a:cs typeface="Arial" panose="020B0604020202020204" pitchFamily="34" charset="0"/>
              </a:rPr>
              <a:t>implementation</a:t>
            </a:r>
            <a:r>
              <a:rPr lang="en-GB" dirty="0" smtClean="0">
                <a:latin typeface="Arial" panose="020B0604020202020204" pitchFamily="34" charset="0"/>
                <a:cs typeface="Arial" panose="020B0604020202020204" pitchFamily="34" charset="0"/>
              </a:rPr>
              <a:t> of the SDGs, institutional responsibility distribution has been made.</a:t>
            </a:r>
            <a:endParaRPr lang="en-GB" sz="1400" dirty="0" smtClean="0">
              <a:latin typeface="Arial" panose="020B0604020202020204" pitchFamily="34" charset="0"/>
              <a:cs typeface="Arial" panose="020B0604020202020204" pitchFamily="34" charset="0"/>
            </a:endParaRPr>
          </a:p>
          <a:p>
            <a:pPr lvl="1"/>
            <a:r>
              <a:rPr lang="en-GB" dirty="0" smtClean="0">
                <a:latin typeface="Arial" panose="020B0604020202020204" pitchFamily="34" charset="0"/>
                <a:cs typeface="Arial" panose="020B0604020202020204" pitchFamily="34" charset="0"/>
              </a:rPr>
              <a:t>It is seen that many studies have been carried out to increase stakeholder participation for the implementation of the sustainable development goals and the preparation of the national development </a:t>
            </a:r>
            <a:r>
              <a:rPr lang="tr-TR" dirty="0" smtClean="0">
                <a:latin typeface="Arial" panose="020B0604020202020204" pitchFamily="34" charset="0"/>
                <a:cs typeface="Arial" panose="020B0604020202020204" pitchFamily="34" charset="0"/>
              </a:rPr>
              <a:t>plan</a:t>
            </a:r>
            <a:r>
              <a:rPr lang="en-GB" dirty="0" smtClean="0">
                <a:latin typeface="Arial" panose="020B0604020202020204" pitchFamily="34" charset="0"/>
                <a:cs typeface="Arial" panose="020B0604020202020204" pitchFamily="34" charset="0"/>
              </a:rPr>
              <a:t> which reflects this concept.</a:t>
            </a:r>
            <a:endParaRPr lang="en-GB" sz="1400" dirty="0" smtClean="0">
              <a:latin typeface="Arial" panose="020B0604020202020204" pitchFamily="34" charset="0"/>
              <a:cs typeface="Arial" panose="020B0604020202020204" pitchFamily="34" charset="0"/>
            </a:endParaRPr>
          </a:p>
          <a:p>
            <a:endParaRPr lang="tr-TR" dirty="0"/>
          </a:p>
        </p:txBody>
      </p:sp>
      <p:sp>
        <p:nvSpPr>
          <p:cNvPr id="4" name="Slayt Numarası Yer Tutucusu 3"/>
          <p:cNvSpPr>
            <a:spLocks noGrp="1"/>
          </p:cNvSpPr>
          <p:nvPr>
            <p:ph type="sldNum" sz="quarter" idx="12"/>
          </p:nvPr>
        </p:nvSpPr>
        <p:spPr/>
        <p:txBody>
          <a:bodyPr/>
          <a:lstStyle/>
          <a:p>
            <a:fld id="{7C6393F0-5F03-450D-8FF3-E92B3F1D007E}" type="slidenum">
              <a:rPr lang="tr-TR" smtClean="0"/>
              <a:t>19</a:t>
            </a:fld>
            <a:endParaRPr lang="tr-TR"/>
          </a:p>
        </p:txBody>
      </p:sp>
    </p:spTree>
    <p:extLst>
      <p:ext uri="{BB962C8B-B14F-4D97-AF65-F5344CB8AC3E}">
        <p14:creationId xmlns:p14="http://schemas.microsoft.com/office/powerpoint/2010/main" val="9896293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chor="ctr"/>
          <a:lstStyle/>
          <a:p>
            <a:pPr algn="ctr"/>
            <a:r>
              <a:rPr lang="tr-TR" b="1" dirty="0" err="1" smtClean="0">
                <a:latin typeface="Arial" panose="020B0604020202020204" pitchFamily="34" charset="0"/>
                <a:cs typeface="Arial" panose="020B0604020202020204" pitchFamily="34" charset="0"/>
              </a:rPr>
              <a:t>Scheme</a:t>
            </a:r>
            <a:r>
              <a:rPr lang="tr-TR" b="1" dirty="0" smtClean="0">
                <a:latin typeface="Arial" panose="020B0604020202020204" pitchFamily="34" charset="0"/>
                <a:cs typeface="Arial" panose="020B0604020202020204" pitchFamily="34" charset="0"/>
              </a:rPr>
              <a:t> of Presentation</a:t>
            </a:r>
            <a:endParaRPr lang="tr-TR" b="1"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p:txBody>
          <a:bodyPr/>
          <a:lstStyle/>
          <a:p>
            <a:r>
              <a:rPr lang="tr-TR" sz="2800" dirty="0" err="1" smtClean="0">
                <a:latin typeface="Arial" panose="020B0604020202020204" pitchFamily="34" charset="0"/>
                <a:cs typeface="Arial" panose="020B0604020202020204" pitchFamily="34" charset="0"/>
              </a:rPr>
              <a:t>SAIs</a:t>
            </a:r>
            <a:r>
              <a:rPr lang="tr-TR" sz="2800" dirty="0" smtClean="0">
                <a:latin typeface="Arial" panose="020B0604020202020204" pitchFamily="34" charset="0"/>
                <a:cs typeface="Arial" panose="020B0604020202020204" pitchFamily="34" charset="0"/>
              </a:rPr>
              <a:t> </a:t>
            </a:r>
            <a:r>
              <a:rPr lang="tr-TR" sz="2800" dirty="0" err="1" smtClean="0">
                <a:latin typeface="Arial" panose="020B0604020202020204" pitchFamily="34" charset="0"/>
                <a:cs typeface="Arial" panose="020B0604020202020204" pitchFamily="34" charset="0"/>
              </a:rPr>
              <a:t>Contribution</a:t>
            </a:r>
            <a:r>
              <a:rPr lang="tr-TR" sz="2800" dirty="0" smtClean="0">
                <a:latin typeface="Arial" panose="020B0604020202020204" pitchFamily="34" charset="0"/>
                <a:cs typeface="Arial" panose="020B0604020202020204" pitchFamily="34" charset="0"/>
              </a:rPr>
              <a:t> </a:t>
            </a:r>
            <a:r>
              <a:rPr lang="tr-TR" sz="2800" dirty="0" err="1" smtClean="0">
                <a:latin typeface="Arial" panose="020B0604020202020204" pitchFamily="34" charset="0"/>
                <a:cs typeface="Arial" panose="020B0604020202020204" pitchFamily="34" charset="0"/>
              </a:rPr>
              <a:t>to</a:t>
            </a:r>
            <a:r>
              <a:rPr lang="tr-TR" sz="2800" dirty="0" smtClean="0">
                <a:latin typeface="Arial" panose="020B0604020202020204" pitchFamily="34" charset="0"/>
                <a:cs typeface="Arial" panose="020B0604020202020204" pitchFamily="34" charset="0"/>
              </a:rPr>
              <a:t> </a:t>
            </a:r>
            <a:r>
              <a:rPr lang="tr-TR" sz="2800" dirty="0" err="1" smtClean="0">
                <a:latin typeface="Arial" panose="020B0604020202020204" pitchFamily="34" charset="0"/>
                <a:cs typeface="Arial" panose="020B0604020202020204" pitchFamily="34" charset="0"/>
              </a:rPr>
              <a:t>SDGs</a:t>
            </a:r>
            <a:r>
              <a:rPr lang="tr-TR" sz="2800" dirty="0" smtClean="0">
                <a:latin typeface="Arial" panose="020B0604020202020204" pitchFamily="34" charset="0"/>
                <a:cs typeface="Arial" panose="020B0604020202020204" pitchFamily="34" charset="0"/>
              </a:rPr>
              <a:t> </a:t>
            </a:r>
          </a:p>
          <a:p>
            <a:r>
              <a:rPr lang="tr-TR" sz="2800" dirty="0" err="1" smtClean="0">
                <a:latin typeface="Arial" panose="020B0604020202020204" pitchFamily="34" charset="0"/>
                <a:cs typeface="Arial" panose="020B0604020202020204" pitchFamily="34" charset="0"/>
              </a:rPr>
              <a:t>Current</a:t>
            </a:r>
            <a:r>
              <a:rPr lang="tr-TR" sz="2800" dirty="0" smtClean="0">
                <a:latin typeface="Arial" panose="020B0604020202020204" pitchFamily="34" charset="0"/>
                <a:cs typeface="Arial" panose="020B0604020202020204" pitchFamily="34" charset="0"/>
              </a:rPr>
              <a:t> </a:t>
            </a:r>
            <a:r>
              <a:rPr lang="tr-TR" sz="2800" dirty="0" err="1" smtClean="0">
                <a:latin typeface="Arial" panose="020B0604020202020204" pitchFamily="34" charset="0"/>
                <a:cs typeface="Arial" panose="020B0604020202020204" pitchFamily="34" charset="0"/>
              </a:rPr>
              <a:t>Situation</a:t>
            </a:r>
            <a:r>
              <a:rPr lang="tr-TR" sz="2800" dirty="0" smtClean="0">
                <a:latin typeface="Arial" panose="020B0604020202020204" pitchFamily="34" charset="0"/>
                <a:cs typeface="Arial" panose="020B0604020202020204" pitchFamily="34" charset="0"/>
              </a:rPr>
              <a:t> in </a:t>
            </a:r>
            <a:r>
              <a:rPr lang="tr-TR" sz="2800" dirty="0" err="1" smtClean="0">
                <a:latin typeface="Arial" panose="020B0604020202020204" pitchFamily="34" charset="0"/>
                <a:cs typeface="Arial" panose="020B0604020202020204" pitchFamily="34" charset="0"/>
              </a:rPr>
              <a:t>Turkey</a:t>
            </a:r>
            <a:endParaRPr lang="tr-TR" sz="2800" dirty="0" smtClean="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Audit on “Preparedness of </a:t>
            </a:r>
            <a:r>
              <a:rPr lang="en-US" sz="2800" dirty="0" smtClean="0">
                <a:latin typeface="Arial" panose="020B0604020202020204" pitchFamily="34" charset="0"/>
                <a:cs typeface="Arial" panose="020B0604020202020204" pitchFamily="34" charset="0"/>
              </a:rPr>
              <a:t>Government </a:t>
            </a:r>
            <a:r>
              <a:rPr lang="en-US" sz="2800" dirty="0">
                <a:latin typeface="Arial" panose="020B0604020202020204" pitchFamily="34" charset="0"/>
                <a:cs typeface="Arial" panose="020B0604020202020204" pitchFamily="34" charset="0"/>
              </a:rPr>
              <a:t>for implementation of SDGs” </a:t>
            </a:r>
            <a:r>
              <a:rPr lang="en-US" sz="2800" dirty="0" smtClean="0">
                <a:latin typeface="Arial" panose="020B0604020202020204" pitchFamily="34" charset="0"/>
                <a:cs typeface="Arial" panose="020B0604020202020204" pitchFamily="34" charset="0"/>
              </a:rPr>
              <a:t>in</a:t>
            </a:r>
            <a:r>
              <a:rPr lang="tr-TR" sz="2800" dirty="0" smtClean="0">
                <a:latin typeface="Arial" panose="020B0604020202020204" pitchFamily="34" charset="0"/>
                <a:cs typeface="Arial" panose="020B0604020202020204" pitchFamily="34" charset="0"/>
              </a:rPr>
              <a:t> </a:t>
            </a:r>
            <a:r>
              <a:rPr lang="tr-TR" sz="2800" dirty="0" err="1" smtClean="0">
                <a:latin typeface="Arial" panose="020B0604020202020204" pitchFamily="34" charset="0"/>
                <a:cs typeface="Arial" panose="020B0604020202020204" pitchFamily="34" charset="0"/>
              </a:rPr>
              <a:t>Turkey</a:t>
            </a:r>
            <a:endParaRPr lang="tr-TR" sz="2800" dirty="0" smtClean="0">
              <a:latin typeface="Arial" panose="020B0604020202020204" pitchFamily="34" charset="0"/>
              <a:cs typeface="Arial" panose="020B0604020202020204" pitchFamily="34" charset="0"/>
            </a:endParaRPr>
          </a:p>
          <a:p>
            <a:r>
              <a:rPr lang="tr-TR" sz="2800" dirty="0" err="1" smtClean="0">
                <a:latin typeface="Arial" panose="020B0604020202020204" pitchFamily="34" charset="0"/>
                <a:cs typeface="Arial" panose="020B0604020202020204" pitchFamily="34" charset="0"/>
              </a:rPr>
              <a:t>Impacts</a:t>
            </a:r>
            <a:r>
              <a:rPr lang="tr-TR" sz="2800" dirty="0" smtClean="0">
                <a:latin typeface="Arial" panose="020B0604020202020204" pitchFamily="34" charset="0"/>
                <a:cs typeface="Arial" panose="020B0604020202020204" pitchFamily="34" charset="0"/>
              </a:rPr>
              <a:t> of </a:t>
            </a:r>
            <a:r>
              <a:rPr lang="tr-TR" sz="2800" dirty="0" err="1" smtClean="0">
                <a:latin typeface="Arial" panose="020B0604020202020204" pitchFamily="34" charset="0"/>
                <a:cs typeface="Arial" panose="020B0604020202020204" pitchFamily="34" charset="0"/>
              </a:rPr>
              <a:t>Audit</a:t>
            </a:r>
            <a:endParaRPr lang="tr-TR" sz="2800" dirty="0" smtClean="0">
              <a:latin typeface="Arial" panose="020B0604020202020204" pitchFamily="34" charset="0"/>
              <a:cs typeface="Arial" panose="020B0604020202020204" pitchFamily="34" charset="0"/>
            </a:endParaRPr>
          </a:p>
          <a:p>
            <a:r>
              <a:rPr lang="tr-TR" sz="2800" dirty="0" err="1" smtClean="0">
                <a:latin typeface="Arial" panose="020B0604020202020204" pitchFamily="34" charset="0"/>
                <a:cs typeface="Arial" panose="020B0604020202020204" pitchFamily="34" charset="0"/>
              </a:rPr>
              <a:t>Conclusion</a:t>
            </a:r>
            <a:endParaRPr lang="tr-TR" sz="2800" dirty="0" smtClean="0">
              <a:latin typeface="Arial" panose="020B0604020202020204" pitchFamily="34" charset="0"/>
              <a:cs typeface="Arial" panose="020B0604020202020204" pitchFamily="34" charset="0"/>
            </a:endParaRPr>
          </a:p>
          <a:p>
            <a:endParaRPr lang="tr-TR" dirty="0"/>
          </a:p>
        </p:txBody>
      </p:sp>
      <p:sp>
        <p:nvSpPr>
          <p:cNvPr id="4" name="Slayt Numarası Yer Tutucusu 3"/>
          <p:cNvSpPr>
            <a:spLocks noGrp="1"/>
          </p:cNvSpPr>
          <p:nvPr>
            <p:ph type="sldNum" sz="quarter" idx="12"/>
          </p:nvPr>
        </p:nvSpPr>
        <p:spPr/>
        <p:txBody>
          <a:bodyPr/>
          <a:lstStyle/>
          <a:p>
            <a:fld id="{7C6393F0-5F03-450D-8FF3-E92B3F1D007E}" type="slidenum">
              <a:rPr lang="tr-TR" smtClean="0"/>
              <a:t>2</a:t>
            </a:fld>
            <a:endParaRPr lang="tr-TR"/>
          </a:p>
        </p:txBody>
      </p:sp>
    </p:spTree>
    <p:extLst>
      <p:ext uri="{BB962C8B-B14F-4D97-AF65-F5344CB8AC3E}">
        <p14:creationId xmlns:p14="http://schemas.microsoft.com/office/powerpoint/2010/main" val="13602863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smtClean="0">
                <a:latin typeface="Arial" panose="020B0604020202020204" pitchFamily="34" charset="0"/>
                <a:cs typeface="Arial" panose="020B0604020202020204" pitchFamily="34" charset="0"/>
              </a:rPr>
              <a:t>Audit</a:t>
            </a:r>
            <a:r>
              <a:rPr lang="tr-TR" b="1" dirty="0" smtClean="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Results</a:t>
            </a:r>
            <a:endParaRPr lang="tr-TR"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p:txBody>
          <a:bodyPr/>
          <a:lstStyle/>
          <a:p>
            <a:pPr lvl="1" algn="just"/>
            <a:r>
              <a:rPr lang="en-GB" sz="1800" dirty="0" smtClean="0">
                <a:latin typeface="Arial" panose="020B0604020202020204" pitchFamily="34" charset="0"/>
                <a:cs typeface="Arial" panose="020B0604020202020204" pitchFamily="34" charset="0"/>
              </a:rPr>
              <a:t>A framework to measure and monitor progress towards SDGs has been developed in line with the current statistical system.</a:t>
            </a:r>
          </a:p>
          <a:p>
            <a:pPr lvl="1" algn="just"/>
            <a:r>
              <a:rPr lang="en-GB" sz="1800" dirty="0" smtClean="0">
                <a:latin typeface="Arial" panose="020B0604020202020204" pitchFamily="34" charset="0"/>
                <a:cs typeface="Arial" panose="020B0604020202020204" pitchFamily="34" charset="0"/>
              </a:rPr>
              <a:t>It has been decided to monitor global sustainable development indicators on  local basis and integration of global indicators has been ensured in the Official Statistics Program which has been followed since 2007.</a:t>
            </a:r>
          </a:p>
          <a:p>
            <a:pPr lvl="1" algn="just"/>
            <a:r>
              <a:rPr lang="en-GB" sz="1800" dirty="0" err="1" smtClean="0">
                <a:latin typeface="Arial" panose="020B0604020202020204" pitchFamily="34" charset="0"/>
                <a:cs typeface="Arial" panose="020B0604020202020204" pitchFamily="34" charset="0"/>
              </a:rPr>
              <a:t>TurkStat</a:t>
            </a:r>
            <a:r>
              <a:rPr lang="en-GB" sz="1800" dirty="0" smtClean="0">
                <a:latin typeface="Arial" panose="020B0604020202020204" pitchFamily="34" charset="0"/>
                <a:cs typeface="Arial" panose="020B0604020202020204" pitchFamily="34" charset="0"/>
              </a:rPr>
              <a:t> has developed various control processes to meet criteria such as accessibility, quality, regularity and timeliness of indicators used in monitoring system. Produced indicators are evaluated within the framework of the EU Statistical Principles and the publication of sustainable development indicators is conditional on meeting the quality criteria</a:t>
            </a:r>
            <a:r>
              <a:rPr lang="tr-TR" sz="1800" dirty="0" smtClean="0">
                <a:latin typeface="Arial" panose="020B0604020202020204" pitchFamily="34" charset="0"/>
                <a:cs typeface="Arial" panose="020B0604020202020204" pitchFamily="34" charset="0"/>
              </a:rPr>
              <a:t>s</a:t>
            </a:r>
            <a:r>
              <a:rPr lang="en-GB" sz="1800" dirty="0" smtClean="0">
                <a:latin typeface="Arial" panose="020B0604020202020204" pitchFamily="34" charset="0"/>
                <a:cs typeface="Arial" panose="020B0604020202020204" pitchFamily="34" charset="0"/>
              </a:rPr>
              <a:t>.</a:t>
            </a:r>
          </a:p>
          <a:p>
            <a:pPr marL="0" indent="0">
              <a:buNone/>
            </a:pPr>
            <a:endParaRPr lang="tr-TR" dirty="0"/>
          </a:p>
        </p:txBody>
      </p:sp>
      <p:sp>
        <p:nvSpPr>
          <p:cNvPr id="4" name="Slayt Numarası Yer Tutucusu 3"/>
          <p:cNvSpPr>
            <a:spLocks noGrp="1"/>
          </p:cNvSpPr>
          <p:nvPr>
            <p:ph type="sldNum" sz="quarter" idx="12"/>
          </p:nvPr>
        </p:nvSpPr>
        <p:spPr/>
        <p:txBody>
          <a:bodyPr/>
          <a:lstStyle/>
          <a:p>
            <a:fld id="{7C6393F0-5F03-450D-8FF3-E92B3F1D007E}" type="slidenum">
              <a:rPr lang="tr-TR" smtClean="0"/>
              <a:t>20</a:t>
            </a:fld>
            <a:endParaRPr lang="tr-TR"/>
          </a:p>
        </p:txBody>
      </p:sp>
    </p:spTree>
    <p:extLst>
      <p:ext uri="{BB962C8B-B14F-4D97-AF65-F5344CB8AC3E}">
        <p14:creationId xmlns:p14="http://schemas.microsoft.com/office/powerpoint/2010/main" val="29825887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76847" y="624110"/>
            <a:ext cx="8911687" cy="1280890"/>
          </a:xfr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smtClean="0">
                <a:latin typeface="Arial" panose="020B0604020202020204" pitchFamily="34" charset="0"/>
                <a:cs typeface="Arial" panose="020B0604020202020204" pitchFamily="34" charset="0"/>
              </a:rPr>
              <a:t>Needs</a:t>
            </a:r>
            <a:r>
              <a:rPr lang="tr-TR" b="1" dirty="0" smtClean="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For</a:t>
            </a:r>
            <a:r>
              <a:rPr lang="tr-TR" b="1" dirty="0" smtClean="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Improvement</a:t>
            </a:r>
            <a:r>
              <a:rPr lang="tr-TR" b="1" dirty="0" smtClean="0">
                <a:latin typeface="Arial" panose="020B0604020202020204" pitchFamily="34" charset="0"/>
                <a:cs typeface="Arial" panose="020B0604020202020204" pitchFamily="34" charset="0"/>
              </a:rPr>
              <a:t>-I</a:t>
            </a:r>
            <a:endParaRPr lang="tr-TR" b="1"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1511710" y="2063395"/>
            <a:ext cx="10394707" cy="4357069"/>
          </a:xfrm>
        </p:spPr>
        <p:txBody>
          <a:bodyPr>
            <a:normAutofit/>
          </a:bodyPr>
          <a:lstStyle/>
          <a:p>
            <a:endParaRPr lang="tr-TR" dirty="0" smtClean="0"/>
          </a:p>
          <a:p>
            <a:pPr lvl="0"/>
            <a:r>
              <a:rPr lang="tr-TR" dirty="0" err="1" smtClean="0">
                <a:latin typeface="Arial" panose="020B0604020202020204" pitchFamily="34" charset="0"/>
                <a:cs typeface="Arial" panose="020B0604020202020204" pitchFamily="34" charset="0"/>
              </a:rPr>
              <a:t>Further</a:t>
            </a:r>
            <a:r>
              <a:rPr lang="tr-TR" dirty="0" smtClean="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works</a:t>
            </a:r>
            <a:r>
              <a:rPr lang="tr-TR" dirty="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are</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needed</a:t>
            </a:r>
            <a:r>
              <a:rPr lang="tr-TR" dirty="0" smtClean="0">
                <a:latin typeface="Arial" panose="020B0604020202020204" pitchFamily="34" charset="0"/>
                <a:cs typeface="Arial" panose="020B0604020202020204" pitchFamily="34" charset="0"/>
              </a:rPr>
              <a:t> on </a:t>
            </a:r>
            <a:r>
              <a:rPr lang="tr-TR" dirty="0">
                <a:latin typeface="Arial" panose="020B0604020202020204" pitchFamily="34" charset="0"/>
                <a:cs typeface="Arial" panose="020B0604020202020204" pitchFamily="34" charset="0"/>
              </a:rPr>
              <a:t>the </a:t>
            </a:r>
            <a:r>
              <a:rPr lang="tr-TR" dirty="0" err="1">
                <a:latin typeface="Arial" panose="020B0604020202020204" pitchFamily="34" charset="0"/>
                <a:cs typeface="Arial" panose="020B0604020202020204" pitchFamily="34" charset="0"/>
              </a:rPr>
              <a:t>adaptation</a:t>
            </a:r>
            <a:r>
              <a:rPr lang="tr-TR" dirty="0">
                <a:latin typeface="Arial" panose="020B0604020202020204" pitchFamily="34" charset="0"/>
                <a:cs typeface="Arial" panose="020B0604020202020204" pitchFamily="34" charset="0"/>
              </a:rPr>
              <a:t> of the </a:t>
            </a:r>
            <a:r>
              <a:rPr lang="tr-TR" dirty="0" err="1">
                <a:latin typeface="Arial" panose="020B0604020202020204" pitchFamily="34" charset="0"/>
                <a:cs typeface="Arial" panose="020B0604020202020204" pitchFamily="34" charset="0"/>
              </a:rPr>
              <a:t>policies</a:t>
            </a:r>
            <a:r>
              <a:rPr lang="tr-TR" dirty="0">
                <a:latin typeface="Arial" panose="020B0604020202020204" pitchFamily="34" charset="0"/>
                <a:cs typeface="Arial" panose="020B0604020202020204" pitchFamily="34" charset="0"/>
              </a:rPr>
              <a:t> in the </a:t>
            </a:r>
            <a:r>
              <a:rPr lang="tr-TR" dirty="0" err="1">
                <a:latin typeface="Arial" panose="020B0604020202020204" pitchFamily="34" charset="0"/>
                <a:cs typeface="Arial" panose="020B0604020202020204" pitchFamily="34" charset="0"/>
              </a:rPr>
              <a:t>development</a:t>
            </a:r>
            <a:r>
              <a:rPr lang="tr-TR" dirty="0">
                <a:latin typeface="Arial" panose="020B0604020202020204" pitchFamily="34" charset="0"/>
                <a:cs typeface="Arial" panose="020B0604020202020204" pitchFamily="34" charset="0"/>
              </a:rPr>
              <a:t> plan </a:t>
            </a:r>
            <a:r>
              <a:rPr lang="tr-TR" dirty="0" err="1">
                <a:latin typeface="Arial" panose="020B0604020202020204" pitchFamily="34" charset="0"/>
                <a:cs typeface="Arial" panose="020B0604020202020204" pitchFamily="34" charset="0"/>
              </a:rPr>
              <a:t>to</a:t>
            </a:r>
            <a:r>
              <a:rPr lang="tr-TR" dirty="0">
                <a:latin typeface="Arial" panose="020B0604020202020204" pitchFamily="34" charset="0"/>
                <a:cs typeface="Arial" panose="020B0604020202020204" pitchFamily="34" charset="0"/>
              </a:rPr>
              <a:t> the 2030 </a:t>
            </a:r>
            <a:r>
              <a:rPr lang="tr-TR" dirty="0" err="1">
                <a:latin typeface="Arial" panose="020B0604020202020204" pitchFamily="34" charset="0"/>
                <a:cs typeface="Arial" panose="020B0604020202020204" pitchFamily="34" charset="0"/>
              </a:rPr>
              <a:t>agenda</a:t>
            </a:r>
            <a:endParaRPr lang="tr-TR" dirty="0">
              <a:latin typeface="Arial" panose="020B0604020202020204" pitchFamily="34" charset="0"/>
              <a:cs typeface="Arial" panose="020B0604020202020204" pitchFamily="34" charset="0"/>
            </a:endParaRPr>
          </a:p>
          <a:p>
            <a:pPr lvl="0"/>
            <a:r>
              <a:rPr lang="tr-TR" dirty="0">
                <a:latin typeface="Arial" panose="020B0604020202020204" pitchFamily="34" charset="0"/>
                <a:cs typeface="Arial" panose="020B0604020202020204" pitchFamily="34" charset="0"/>
              </a:rPr>
              <a:t>The </a:t>
            </a:r>
            <a:r>
              <a:rPr lang="tr-TR" dirty="0" err="1">
                <a:latin typeface="Arial" panose="020B0604020202020204" pitchFamily="34" charset="0"/>
                <a:cs typeface="Arial" panose="020B0604020202020204" pitchFamily="34" charset="0"/>
              </a:rPr>
              <a:t>necessity</a:t>
            </a:r>
            <a:r>
              <a:rPr lang="tr-TR" dirty="0">
                <a:latin typeface="Arial" panose="020B0604020202020204" pitchFamily="34" charset="0"/>
                <a:cs typeface="Arial" panose="020B0604020202020204" pitchFamily="34" charset="0"/>
              </a:rPr>
              <a:t> of an </a:t>
            </a:r>
            <a:r>
              <a:rPr lang="tr-TR" dirty="0" err="1">
                <a:latin typeface="Arial" panose="020B0604020202020204" pitchFamily="34" charset="0"/>
                <a:cs typeface="Arial" panose="020B0604020202020204" pitchFamily="34" charset="0"/>
              </a:rPr>
              <a:t>overbody</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structure</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to</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coordinate</a:t>
            </a:r>
            <a:r>
              <a:rPr lang="tr-TR" dirty="0">
                <a:latin typeface="Arial" panose="020B0604020202020204" pitchFamily="34" charset="0"/>
                <a:cs typeface="Arial" panose="020B0604020202020204" pitchFamily="34" charset="0"/>
              </a:rPr>
              <a:t> the </a:t>
            </a:r>
            <a:r>
              <a:rPr lang="tr-TR" dirty="0" err="1">
                <a:latin typeface="Arial" panose="020B0604020202020204" pitchFamily="34" charset="0"/>
                <a:cs typeface="Arial" panose="020B0604020202020204" pitchFamily="34" charset="0"/>
              </a:rPr>
              <a:t>process</a:t>
            </a:r>
            <a:endParaRPr lang="tr-TR" dirty="0">
              <a:latin typeface="Arial" panose="020B0604020202020204" pitchFamily="34" charset="0"/>
              <a:cs typeface="Arial" panose="020B0604020202020204" pitchFamily="34" charset="0"/>
            </a:endParaRPr>
          </a:p>
          <a:p>
            <a:pPr lvl="0"/>
            <a:r>
              <a:rPr lang="tr-TR" dirty="0" err="1">
                <a:latin typeface="Arial" panose="020B0604020202020204" pitchFamily="34" charset="0"/>
                <a:cs typeface="Arial" panose="020B0604020202020204" pitchFamily="34" charset="0"/>
              </a:rPr>
              <a:t>Rising</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awareness</a:t>
            </a:r>
            <a:r>
              <a:rPr lang="tr-TR" dirty="0">
                <a:latin typeface="Arial" panose="020B0604020202020204" pitchFamily="34" charset="0"/>
                <a:cs typeface="Arial" panose="020B0604020202020204" pitchFamily="34" charset="0"/>
              </a:rPr>
              <a:t> in </a:t>
            </a:r>
            <a:r>
              <a:rPr lang="tr-TR" dirty="0" err="1">
                <a:latin typeface="Arial" panose="020B0604020202020204" pitchFamily="34" charset="0"/>
                <a:cs typeface="Arial" panose="020B0604020202020204" pitchFamily="34" charset="0"/>
              </a:rPr>
              <a:t>all</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segments</a:t>
            </a:r>
            <a:r>
              <a:rPr lang="tr-TR" dirty="0">
                <a:latin typeface="Arial" panose="020B0604020202020204" pitchFamily="34" charset="0"/>
                <a:cs typeface="Arial" panose="020B0604020202020204" pitchFamily="34" charset="0"/>
              </a:rPr>
              <a:t> of </a:t>
            </a:r>
            <a:r>
              <a:rPr lang="tr-TR" dirty="0" err="1">
                <a:latin typeface="Arial" panose="020B0604020202020204" pitchFamily="34" charset="0"/>
                <a:cs typeface="Arial" panose="020B0604020202020204" pitchFamily="34" charset="0"/>
              </a:rPr>
              <a:t>society</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e.g</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public</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and</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private</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sector</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NGOs</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people</a:t>
            </a:r>
            <a:r>
              <a:rPr lang="tr-TR" dirty="0">
                <a:latin typeface="Arial" panose="020B0604020202020204" pitchFamily="34" charset="0"/>
                <a:cs typeface="Arial" panose="020B0604020202020204" pitchFamily="34" charset="0"/>
              </a:rPr>
              <a:t>)</a:t>
            </a:r>
          </a:p>
          <a:p>
            <a:pPr lvl="0"/>
            <a:r>
              <a:rPr lang="tr-TR" dirty="0" err="1">
                <a:latin typeface="Arial" panose="020B0604020202020204" pitchFamily="34" charset="0"/>
                <a:cs typeface="Arial" panose="020B0604020202020204" pitchFamily="34" charset="0"/>
              </a:rPr>
              <a:t>Identify</a:t>
            </a:r>
            <a:r>
              <a:rPr lang="tr-TR" dirty="0">
                <a:latin typeface="Arial" panose="020B0604020202020204" pitchFamily="34" charset="0"/>
                <a:cs typeface="Arial" panose="020B0604020202020204" pitchFamily="34" charset="0"/>
              </a:rPr>
              <a:t> the role </a:t>
            </a:r>
            <a:r>
              <a:rPr lang="tr-TR" dirty="0" err="1">
                <a:latin typeface="Arial" panose="020B0604020202020204" pitchFamily="34" charset="0"/>
                <a:cs typeface="Arial" panose="020B0604020202020204" pitchFamily="34" charset="0"/>
              </a:rPr>
              <a:t>and</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responsibilities</a:t>
            </a:r>
            <a:r>
              <a:rPr lang="tr-TR" dirty="0">
                <a:latin typeface="Arial" panose="020B0604020202020204" pitchFamily="34" charset="0"/>
                <a:cs typeface="Arial" panose="020B0604020202020204" pitchFamily="34" charset="0"/>
              </a:rPr>
              <a:t> of </a:t>
            </a:r>
            <a:r>
              <a:rPr lang="tr-TR" dirty="0" err="1">
                <a:latin typeface="Arial" panose="020B0604020202020204" pitchFamily="34" charset="0"/>
                <a:cs typeface="Arial" panose="020B0604020202020204" pitchFamily="34" charset="0"/>
              </a:rPr>
              <a:t>institutions</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and</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monitoring</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effectively</a:t>
            </a:r>
            <a:endParaRPr lang="tr-TR" dirty="0">
              <a:latin typeface="Arial" panose="020B0604020202020204" pitchFamily="34" charset="0"/>
              <a:cs typeface="Arial" panose="020B0604020202020204" pitchFamily="34" charset="0"/>
            </a:endParaRPr>
          </a:p>
          <a:p>
            <a:pPr lvl="0"/>
            <a:r>
              <a:rPr lang="tr-TR" dirty="0" err="1">
                <a:latin typeface="Arial" panose="020B0604020202020204" pitchFamily="34" charset="0"/>
                <a:cs typeface="Arial" panose="020B0604020202020204" pitchFamily="34" charset="0"/>
              </a:rPr>
              <a:t>Developing</a:t>
            </a:r>
            <a:r>
              <a:rPr lang="tr-TR" dirty="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inter-institutional</a:t>
            </a:r>
            <a:r>
              <a:rPr lang="tr-TR" dirty="0" smtClean="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common</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working</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habits</a:t>
            </a:r>
            <a:endParaRPr lang="tr-TR" dirty="0">
              <a:latin typeface="Arial" panose="020B0604020202020204" pitchFamily="34" charset="0"/>
              <a:cs typeface="Arial" panose="020B0604020202020204" pitchFamily="34" charset="0"/>
            </a:endParaRPr>
          </a:p>
          <a:p>
            <a:endParaRPr lang="tr-TR" sz="2400" dirty="0" smtClean="0"/>
          </a:p>
        </p:txBody>
      </p:sp>
      <p:sp>
        <p:nvSpPr>
          <p:cNvPr id="4" name="Slayt Numarası Yer Tutucusu 3"/>
          <p:cNvSpPr>
            <a:spLocks noGrp="1"/>
          </p:cNvSpPr>
          <p:nvPr>
            <p:ph type="sldNum" sz="quarter" idx="12"/>
          </p:nvPr>
        </p:nvSpPr>
        <p:spPr/>
        <p:txBody>
          <a:bodyPr/>
          <a:lstStyle/>
          <a:p>
            <a:fld id="{7C6393F0-5F03-450D-8FF3-E92B3F1D007E}" type="slidenum">
              <a:rPr lang="tr-TR" smtClean="0"/>
              <a:t>21</a:t>
            </a:fld>
            <a:endParaRPr lang="tr-TR"/>
          </a:p>
        </p:txBody>
      </p:sp>
    </p:spTree>
    <p:extLst>
      <p:ext uri="{BB962C8B-B14F-4D97-AF65-F5344CB8AC3E}">
        <p14:creationId xmlns:p14="http://schemas.microsoft.com/office/powerpoint/2010/main" val="17733153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20646" y="624110"/>
            <a:ext cx="9783966" cy="1280890"/>
          </a:xfr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a:latin typeface="Arial" panose="020B0604020202020204" pitchFamily="34" charset="0"/>
                <a:cs typeface="Arial" panose="020B0604020202020204" pitchFamily="34" charset="0"/>
              </a:rPr>
              <a:t>Needs</a:t>
            </a:r>
            <a:r>
              <a:rPr lang="tr-TR" b="1" dirty="0">
                <a:latin typeface="Arial" panose="020B0604020202020204" pitchFamily="34" charset="0"/>
                <a:cs typeface="Arial" panose="020B0604020202020204" pitchFamily="34" charset="0"/>
              </a:rPr>
              <a:t> </a:t>
            </a:r>
            <a:r>
              <a:rPr lang="tr-TR" b="1" dirty="0" err="1">
                <a:latin typeface="Arial" panose="020B0604020202020204" pitchFamily="34" charset="0"/>
                <a:cs typeface="Arial" panose="020B0604020202020204" pitchFamily="34" charset="0"/>
              </a:rPr>
              <a:t>For</a:t>
            </a:r>
            <a:r>
              <a:rPr lang="tr-TR" b="1" dirty="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Improvement</a:t>
            </a:r>
            <a:r>
              <a:rPr lang="tr-TR" b="1" dirty="0" smtClean="0">
                <a:latin typeface="Arial" panose="020B0604020202020204" pitchFamily="34" charset="0"/>
                <a:cs typeface="Arial" panose="020B0604020202020204" pitchFamily="34" charset="0"/>
              </a:rPr>
              <a:t>-II</a:t>
            </a:r>
            <a:endParaRPr lang="tr-TR"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1797716" y="2092893"/>
            <a:ext cx="9706896" cy="4101430"/>
          </a:xfrm>
        </p:spPr>
        <p:txBody>
          <a:bodyPr>
            <a:normAutofit/>
          </a:bodyPr>
          <a:lstStyle/>
          <a:p>
            <a:pPr lvl="0"/>
            <a:r>
              <a:rPr lang="tr-TR" sz="2000" dirty="0" err="1" smtClean="0">
                <a:latin typeface="Arial" panose="020B0604020202020204" pitchFamily="34" charset="0"/>
                <a:cs typeface="Arial" panose="020B0604020202020204" pitchFamily="34" charset="0"/>
              </a:rPr>
              <a:t>Raising</a:t>
            </a:r>
            <a:r>
              <a:rPr lang="tr-TR" sz="2000" dirty="0" smtClean="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awareness</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throughout</a:t>
            </a:r>
            <a:r>
              <a:rPr lang="tr-TR" sz="2000" dirty="0">
                <a:latin typeface="Arial" panose="020B0604020202020204" pitchFamily="34" charset="0"/>
                <a:cs typeface="Arial" panose="020B0604020202020204" pitchFamily="34" charset="0"/>
              </a:rPr>
              <a:t> the </a:t>
            </a:r>
            <a:r>
              <a:rPr lang="tr-TR" sz="2000" dirty="0" err="1">
                <a:latin typeface="Arial" panose="020B0604020202020204" pitchFamily="34" charset="0"/>
                <a:cs typeface="Arial" panose="020B0604020202020204" pitchFamily="34" charset="0"/>
              </a:rPr>
              <a:t>organization</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from</a:t>
            </a:r>
            <a:r>
              <a:rPr lang="tr-TR" sz="2000" dirty="0">
                <a:latin typeface="Arial" panose="020B0604020202020204" pitchFamily="34" charset="0"/>
                <a:cs typeface="Arial" panose="020B0604020202020204" pitchFamily="34" charset="0"/>
              </a:rPr>
              <a:t> top </a:t>
            </a:r>
            <a:r>
              <a:rPr lang="tr-TR" sz="2000" dirty="0" err="1">
                <a:latin typeface="Arial" panose="020B0604020202020204" pitchFamily="34" charset="0"/>
                <a:cs typeface="Arial" panose="020B0604020202020204" pitchFamily="34" charset="0"/>
              </a:rPr>
              <a:t>to</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down</a:t>
            </a:r>
            <a:r>
              <a:rPr lang="tr-TR" sz="2000" dirty="0">
                <a:latin typeface="Arial" panose="020B0604020202020204" pitchFamily="34" charset="0"/>
                <a:cs typeface="Arial" panose="020B0604020202020204" pitchFamily="34" charset="0"/>
              </a:rPr>
              <a:t> on the </a:t>
            </a:r>
            <a:r>
              <a:rPr lang="tr-TR" sz="2000" dirty="0" err="1">
                <a:latin typeface="Arial" panose="020B0604020202020204" pitchFamily="34" charset="0"/>
                <a:cs typeface="Arial" panose="020B0604020202020204" pitchFamily="34" charset="0"/>
              </a:rPr>
              <a:t>roles</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and</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responsibilities</a:t>
            </a:r>
            <a:endParaRPr lang="tr-TR" sz="2000" dirty="0">
              <a:latin typeface="Arial" panose="020B0604020202020204" pitchFamily="34" charset="0"/>
              <a:cs typeface="Arial" panose="020B0604020202020204" pitchFamily="34" charset="0"/>
            </a:endParaRPr>
          </a:p>
          <a:p>
            <a:pPr lvl="0"/>
            <a:r>
              <a:rPr lang="tr-TR" sz="2000" dirty="0" err="1">
                <a:latin typeface="Arial" panose="020B0604020202020204" pitchFamily="34" charset="0"/>
                <a:cs typeface="Arial" panose="020B0604020202020204" pitchFamily="34" charset="0"/>
              </a:rPr>
              <a:t>Aligning</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institutional</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plans</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with</a:t>
            </a:r>
            <a:r>
              <a:rPr lang="tr-TR" sz="2000" dirty="0">
                <a:latin typeface="Arial" panose="020B0604020202020204" pitchFamily="34" charset="0"/>
                <a:cs typeface="Arial" panose="020B0604020202020204" pitchFamily="34" charset="0"/>
              </a:rPr>
              <a:t> 2030 </a:t>
            </a:r>
            <a:r>
              <a:rPr lang="tr-TR" sz="2000" dirty="0" err="1">
                <a:latin typeface="Arial" panose="020B0604020202020204" pitchFamily="34" charset="0"/>
                <a:cs typeface="Arial" panose="020B0604020202020204" pitchFamily="34" charset="0"/>
              </a:rPr>
              <a:t>agenda</a:t>
            </a:r>
            <a:endParaRPr lang="tr-TR" sz="2000" dirty="0">
              <a:latin typeface="Arial" panose="020B0604020202020204" pitchFamily="34" charset="0"/>
              <a:cs typeface="Arial" panose="020B0604020202020204" pitchFamily="34" charset="0"/>
            </a:endParaRPr>
          </a:p>
          <a:p>
            <a:pPr lvl="0"/>
            <a:r>
              <a:rPr lang="tr-TR" sz="2000" dirty="0" err="1">
                <a:latin typeface="Arial" panose="020B0604020202020204" pitchFamily="34" charset="0"/>
                <a:cs typeface="Arial" panose="020B0604020202020204" pitchFamily="34" charset="0"/>
              </a:rPr>
              <a:t>Determination</a:t>
            </a:r>
            <a:r>
              <a:rPr lang="tr-TR" sz="2000" dirty="0">
                <a:latin typeface="Arial" panose="020B0604020202020204" pitchFamily="34" charset="0"/>
                <a:cs typeface="Arial" panose="020B0604020202020204" pitchFamily="34" charset="0"/>
              </a:rPr>
              <a:t> of </a:t>
            </a:r>
            <a:r>
              <a:rPr lang="tr-TR" sz="2000" dirty="0" err="1">
                <a:latin typeface="Arial" panose="020B0604020202020204" pitchFamily="34" charset="0"/>
                <a:cs typeface="Arial" panose="020B0604020202020204" pitchFamily="34" charset="0"/>
              </a:rPr>
              <a:t>resources</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requirements</a:t>
            </a:r>
            <a:endParaRPr lang="tr-TR" sz="2000" dirty="0">
              <a:latin typeface="Arial" panose="020B0604020202020204" pitchFamily="34" charset="0"/>
              <a:cs typeface="Arial" panose="020B0604020202020204" pitchFamily="34" charset="0"/>
            </a:endParaRPr>
          </a:p>
          <a:p>
            <a:pPr lvl="0"/>
            <a:r>
              <a:rPr lang="tr-TR" sz="2000" dirty="0">
                <a:latin typeface="Arial" panose="020B0604020202020204" pitchFamily="34" charset="0"/>
                <a:cs typeface="Arial" panose="020B0604020202020204" pitchFamily="34" charset="0"/>
              </a:rPr>
              <a:t>Central </a:t>
            </a:r>
            <a:r>
              <a:rPr lang="tr-TR" sz="2000" dirty="0" err="1">
                <a:latin typeface="Arial" panose="020B0604020202020204" pitchFamily="34" charset="0"/>
                <a:cs typeface="Arial" panose="020B0604020202020204" pitchFamily="34" charset="0"/>
              </a:rPr>
              <a:t>monitoring</a:t>
            </a:r>
            <a:r>
              <a:rPr lang="tr-TR" sz="2000" dirty="0">
                <a:latin typeface="Arial" panose="020B0604020202020204" pitchFamily="34" charset="0"/>
                <a:cs typeface="Arial" panose="020B0604020202020204" pitchFamily="34" charset="0"/>
              </a:rPr>
              <a:t> of SDG </a:t>
            </a:r>
            <a:r>
              <a:rPr lang="tr-TR" sz="2000" dirty="0" err="1">
                <a:latin typeface="Arial" panose="020B0604020202020204" pitchFamily="34" charset="0"/>
                <a:cs typeface="Arial" panose="020B0604020202020204" pitchFamily="34" charset="0"/>
              </a:rPr>
              <a:t>implementations</a:t>
            </a:r>
            <a:endParaRPr lang="tr-TR" sz="2000" dirty="0">
              <a:latin typeface="Arial" panose="020B0604020202020204" pitchFamily="34" charset="0"/>
              <a:cs typeface="Arial" panose="020B0604020202020204" pitchFamily="34" charset="0"/>
            </a:endParaRPr>
          </a:p>
          <a:p>
            <a:pPr lvl="0"/>
            <a:r>
              <a:rPr lang="tr-TR" sz="2000" dirty="0">
                <a:latin typeface="Arial" panose="020B0604020202020204" pitchFamily="34" charset="0"/>
                <a:cs typeface="Arial" panose="020B0604020202020204" pitchFamily="34" charset="0"/>
              </a:rPr>
              <a:t>Active </a:t>
            </a:r>
            <a:r>
              <a:rPr lang="tr-TR" sz="2000" dirty="0" err="1">
                <a:latin typeface="Arial" panose="020B0604020202020204" pitchFamily="34" charset="0"/>
                <a:cs typeface="Arial" panose="020B0604020202020204" pitchFamily="34" charset="0"/>
              </a:rPr>
              <a:t>participation</a:t>
            </a:r>
            <a:r>
              <a:rPr lang="tr-TR" sz="2000" dirty="0">
                <a:latin typeface="Arial" panose="020B0604020202020204" pitchFamily="34" charset="0"/>
                <a:cs typeface="Arial" panose="020B0604020202020204" pitchFamily="34" charset="0"/>
              </a:rPr>
              <a:t> of </a:t>
            </a:r>
            <a:r>
              <a:rPr lang="tr-TR" sz="2000" dirty="0" err="1">
                <a:latin typeface="Arial" panose="020B0604020202020204" pitchFamily="34" charset="0"/>
                <a:cs typeface="Arial" panose="020B0604020202020204" pitchFamily="34" charset="0"/>
              </a:rPr>
              <a:t>regional</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and</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local</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public</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administrations</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e.g</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municipalities</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regional</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development</a:t>
            </a:r>
            <a:r>
              <a:rPr lang="tr-TR" sz="2000" dirty="0">
                <a:latin typeface="Arial" panose="020B0604020202020204" pitchFamily="34" charset="0"/>
                <a:cs typeface="Arial" panose="020B0604020202020204" pitchFamily="34" charset="0"/>
              </a:rPr>
              <a:t> </a:t>
            </a:r>
            <a:r>
              <a:rPr lang="tr-TR" sz="2000" dirty="0" err="1">
                <a:latin typeface="Arial" panose="020B0604020202020204" pitchFamily="34" charset="0"/>
                <a:cs typeface="Arial" panose="020B0604020202020204" pitchFamily="34" charset="0"/>
              </a:rPr>
              <a:t>agencies</a:t>
            </a:r>
            <a:r>
              <a:rPr lang="tr-TR" sz="2000" dirty="0">
                <a:latin typeface="Arial" panose="020B0604020202020204" pitchFamily="34" charset="0"/>
                <a:cs typeface="Arial" panose="020B0604020202020204" pitchFamily="34" charset="0"/>
              </a:rPr>
              <a:t>) </a:t>
            </a:r>
          </a:p>
          <a:p>
            <a:endParaRPr lang="tr-TR" sz="2400" dirty="0"/>
          </a:p>
          <a:p>
            <a:endParaRPr lang="tr-TR" sz="2400" dirty="0"/>
          </a:p>
          <a:p>
            <a:endParaRPr lang="tr-TR" dirty="0"/>
          </a:p>
        </p:txBody>
      </p:sp>
      <p:sp>
        <p:nvSpPr>
          <p:cNvPr id="4" name="Slayt Numarası Yer Tutucusu 3"/>
          <p:cNvSpPr>
            <a:spLocks noGrp="1"/>
          </p:cNvSpPr>
          <p:nvPr>
            <p:ph type="sldNum" sz="quarter" idx="12"/>
          </p:nvPr>
        </p:nvSpPr>
        <p:spPr/>
        <p:txBody>
          <a:bodyPr/>
          <a:lstStyle/>
          <a:p>
            <a:fld id="{7C6393F0-5F03-450D-8FF3-E92B3F1D007E}" type="slidenum">
              <a:rPr lang="tr-TR" smtClean="0"/>
              <a:t>22</a:t>
            </a:fld>
            <a:endParaRPr lang="tr-TR"/>
          </a:p>
        </p:txBody>
      </p:sp>
    </p:spTree>
    <p:extLst>
      <p:ext uri="{BB962C8B-B14F-4D97-AF65-F5344CB8AC3E}">
        <p14:creationId xmlns:p14="http://schemas.microsoft.com/office/powerpoint/2010/main" val="19934270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76847" y="624110"/>
            <a:ext cx="8911687" cy="1280890"/>
          </a:xfr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a:latin typeface="Arial" panose="020B0604020202020204" pitchFamily="34" charset="0"/>
                <a:cs typeface="Arial" panose="020B0604020202020204" pitchFamily="34" charset="0"/>
              </a:rPr>
              <a:t>Needs</a:t>
            </a:r>
            <a:r>
              <a:rPr lang="tr-TR" b="1" dirty="0">
                <a:latin typeface="Arial" panose="020B0604020202020204" pitchFamily="34" charset="0"/>
                <a:cs typeface="Arial" panose="020B0604020202020204" pitchFamily="34" charset="0"/>
              </a:rPr>
              <a:t> </a:t>
            </a:r>
            <a:r>
              <a:rPr lang="tr-TR" b="1" dirty="0" err="1">
                <a:latin typeface="Arial" panose="020B0604020202020204" pitchFamily="34" charset="0"/>
                <a:cs typeface="Arial" panose="020B0604020202020204" pitchFamily="34" charset="0"/>
              </a:rPr>
              <a:t>For</a:t>
            </a:r>
            <a:r>
              <a:rPr lang="tr-TR" b="1" dirty="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Improvement</a:t>
            </a:r>
            <a:r>
              <a:rPr lang="tr-TR" b="1" dirty="0" smtClean="0">
                <a:latin typeface="Arial" panose="020B0604020202020204" pitchFamily="34" charset="0"/>
                <a:cs typeface="Arial" panose="020B0604020202020204" pitchFamily="34" charset="0"/>
              </a:rPr>
              <a:t>- III</a:t>
            </a:r>
            <a:endParaRPr lang="tr-TR" b="1"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685800" y="2063396"/>
            <a:ext cx="10394707" cy="4386565"/>
          </a:xfrm>
        </p:spPr>
        <p:txBody>
          <a:bodyPr>
            <a:noAutofit/>
          </a:bodyPr>
          <a:lstStyle/>
          <a:p>
            <a:pPr lvl="0"/>
            <a:r>
              <a:rPr lang="tr-TR" sz="2400" dirty="0" smtClean="0">
                <a:latin typeface="Arial" panose="020B0604020202020204" pitchFamily="34" charset="0"/>
                <a:cs typeface="Arial" panose="020B0604020202020204" pitchFamily="34" charset="0"/>
              </a:rPr>
              <a:t>A </a:t>
            </a:r>
            <a:r>
              <a:rPr lang="tr-TR" sz="2400" dirty="0" err="1">
                <a:latin typeface="Arial" panose="020B0604020202020204" pitchFamily="34" charset="0"/>
                <a:cs typeface="Arial" panose="020B0604020202020204" pitchFamily="34" charset="0"/>
              </a:rPr>
              <a:t>roadmap</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for</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unproduced</a:t>
            </a:r>
            <a:r>
              <a:rPr lang="tr-TR" sz="2400" dirty="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indicators</a:t>
            </a:r>
            <a:r>
              <a:rPr lang="tr-TR" sz="2400" dirty="0" smtClean="0">
                <a:latin typeface="Arial" panose="020B0604020202020204" pitchFamily="34" charset="0"/>
                <a:cs typeface="Arial" panose="020B0604020202020204" pitchFamily="34" charset="0"/>
              </a:rPr>
              <a:t> (108 </a:t>
            </a:r>
            <a:r>
              <a:rPr lang="tr-TR" sz="2400" dirty="0" err="1" smtClean="0">
                <a:latin typeface="Arial" panose="020B0604020202020204" pitchFamily="34" charset="0"/>
                <a:cs typeface="Arial" panose="020B0604020202020204" pitchFamily="34" charset="0"/>
              </a:rPr>
              <a:t>indicators</a:t>
            </a:r>
            <a:r>
              <a:rPr lang="tr-TR" sz="2400" dirty="0" smtClean="0">
                <a:latin typeface="Arial" panose="020B0604020202020204" pitchFamily="34" charset="0"/>
                <a:cs typeface="Arial" panose="020B0604020202020204" pitchFamily="34" charset="0"/>
              </a:rPr>
              <a:t>)</a:t>
            </a:r>
            <a:endParaRPr lang="tr-TR" sz="2400" dirty="0">
              <a:latin typeface="Arial" panose="020B0604020202020204" pitchFamily="34" charset="0"/>
              <a:cs typeface="Arial" panose="020B0604020202020204" pitchFamily="34" charset="0"/>
            </a:endParaRPr>
          </a:p>
          <a:p>
            <a:pPr lvl="0"/>
            <a:r>
              <a:rPr lang="tr-TR" sz="2400" dirty="0" err="1">
                <a:latin typeface="Arial" panose="020B0604020202020204" pitchFamily="34" charset="0"/>
                <a:cs typeface="Arial" panose="020B0604020202020204" pitchFamily="34" charset="0"/>
              </a:rPr>
              <a:t>Identifying</a:t>
            </a:r>
            <a:r>
              <a:rPr lang="tr-TR" sz="2400" dirty="0">
                <a:latin typeface="Arial" panose="020B0604020202020204" pitchFamily="34" charset="0"/>
                <a:cs typeface="Arial" panose="020B0604020202020204" pitchFamily="34" charset="0"/>
              </a:rPr>
              <a:t> the </a:t>
            </a:r>
            <a:r>
              <a:rPr lang="tr-TR" sz="2400" dirty="0" err="1">
                <a:latin typeface="Arial" panose="020B0604020202020204" pitchFamily="34" charset="0"/>
                <a:cs typeface="Arial" panose="020B0604020202020204" pitchFamily="34" charset="0"/>
              </a:rPr>
              <a:t>need</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for</a:t>
            </a:r>
            <a:r>
              <a:rPr lang="tr-TR" sz="2400" dirty="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national</a:t>
            </a:r>
            <a:r>
              <a:rPr lang="tr-TR" sz="2400" dirty="0" smtClean="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indicators</a:t>
            </a:r>
            <a:r>
              <a:rPr lang="tr-TR" sz="2400" dirty="0" smtClean="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that</a:t>
            </a:r>
            <a:r>
              <a:rPr lang="tr-TR" sz="2400" dirty="0">
                <a:latin typeface="Arial" panose="020B0604020202020204" pitchFamily="34" charset="0"/>
                <a:cs typeface="Arial" panose="020B0604020202020204" pitchFamily="34" charset="0"/>
              </a:rPr>
              <a:t> can </a:t>
            </a:r>
            <a:r>
              <a:rPr lang="tr-TR" sz="2400" dirty="0" err="1">
                <a:latin typeface="Arial" panose="020B0604020202020204" pitchFamily="34" charset="0"/>
                <a:cs typeface="Arial" panose="020B0604020202020204" pitchFamily="34" charset="0"/>
              </a:rPr>
              <a:t>complement</a:t>
            </a:r>
            <a:r>
              <a:rPr lang="tr-TR" sz="2400" dirty="0">
                <a:latin typeface="Arial" panose="020B0604020202020204" pitchFamily="34" charset="0"/>
                <a:cs typeface="Arial" panose="020B0604020202020204" pitchFamily="34" charset="0"/>
              </a:rPr>
              <a:t> global </a:t>
            </a:r>
            <a:r>
              <a:rPr lang="tr-TR" sz="2400" dirty="0" err="1">
                <a:latin typeface="Arial" panose="020B0604020202020204" pitchFamily="34" charset="0"/>
                <a:cs typeface="Arial" panose="020B0604020202020204" pitchFamily="34" charset="0"/>
              </a:rPr>
              <a:t>indicators</a:t>
            </a:r>
            <a:endParaRPr lang="tr-TR" sz="2400" dirty="0">
              <a:latin typeface="Arial" panose="020B0604020202020204" pitchFamily="34" charset="0"/>
              <a:cs typeface="Arial" panose="020B0604020202020204" pitchFamily="34" charset="0"/>
            </a:endParaRPr>
          </a:p>
          <a:p>
            <a:pPr lvl="0"/>
            <a:r>
              <a:rPr lang="tr-TR" sz="2400" dirty="0" err="1">
                <a:latin typeface="Arial" panose="020B0604020202020204" pitchFamily="34" charset="0"/>
                <a:cs typeface="Arial" panose="020B0604020202020204" pitchFamily="34" charset="0"/>
              </a:rPr>
              <a:t>Setting</a:t>
            </a:r>
            <a:r>
              <a:rPr lang="tr-TR" sz="2400" dirty="0">
                <a:latin typeface="Arial" panose="020B0604020202020204" pitchFamily="34" charset="0"/>
                <a:cs typeface="Arial" panose="020B0604020202020204" pitchFamily="34" charset="0"/>
              </a:rPr>
              <a:t> the </a:t>
            </a:r>
            <a:r>
              <a:rPr lang="tr-TR" sz="2400" dirty="0" err="1">
                <a:latin typeface="Arial" panose="020B0604020202020204" pitchFamily="34" charset="0"/>
                <a:cs typeface="Arial" panose="020B0604020202020204" pitchFamily="34" charset="0"/>
              </a:rPr>
              <a:t>baselines</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for</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unproduced</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indicators</a:t>
            </a:r>
            <a:endParaRPr lang="tr-TR" sz="2400" dirty="0">
              <a:latin typeface="Arial" panose="020B0604020202020204" pitchFamily="34" charset="0"/>
              <a:cs typeface="Arial" panose="020B0604020202020204" pitchFamily="34" charset="0"/>
            </a:endParaRPr>
          </a:p>
          <a:p>
            <a:endParaRPr lang="tr-TR" sz="2400" dirty="0" smtClean="0"/>
          </a:p>
        </p:txBody>
      </p:sp>
      <p:sp>
        <p:nvSpPr>
          <p:cNvPr id="4" name="Slayt Numarası Yer Tutucusu 3"/>
          <p:cNvSpPr>
            <a:spLocks noGrp="1"/>
          </p:cNvSpPr>
          <p:nvPr>
            <p:ph type="sldNum" sz="quarter" idx="12"/>
          </p:nvPr>
        </p:nvSpPr>
        <p:spPr/>
        <p:txBody>
          <a:bodyPr/>
          <a:lstStyle/>
          <a:p>
            <a:fld id="{7C6393F0-5F03-450D-8FF3-E92B3F1D007E}" type="slidenum">
              <a:rPr lang="tr-TR" smtClean="0"/>
              <a:t>23</a:t>
            </a:fld>
            <a:endParaRPr lang="tr-TR"/>
          </a:p>
        </p:txBody>
      </p:sp>
    </p:spTree>
    <p:extLst>
      <p:ext uri="{BB962C8B-B14F-4D97-AF65-F5344CB8AC3E}">
        <p14:creationId xmlns:p14="http://schemas.microsoft.com/office/powerpoint/2010/main" val="26150944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76847" y="624110"/>
            <a:ext cx="8911687" cy="1280890"/>
          </a:xfr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a:latin typeface="Arial" panose="020B0604020202020204" pitchFamily="34" charset="0"/>
                <a:cs typeface="Arial" panose="020B0604020202020204" pitchFamily="34" charset="0"/>
              </a:rPr>
              <a:t>Needs</a:t>
            </a:r>
            <a:r>
              <a:rPr lang="tr-TR" b="1" dirty="0">
                <a:latin typeface="Arial" panose="020B0604020202020204" pitchFamily="34" charset="0"/>
                <a:cs typeface="Arial" panose="020B0604020202020204" pitchFamily="34" charset="0"/>
              </a:rPr>
              <a:t> </a:t>
            </a:r>
            <a:r>
              <a:rPr lang="tr-TR" b="1" dirty="0" err="1">
                <a:latin typeface="Arial" panose="020B0604020202020204" pitchFamily="34" charset="0"/>
                <a:cs typeface="Arial" panose="020B0604020202020204" pitchFamily="34" charset="0"/>
              </a:rPr>
              <a:t>For</a:t>
            </a:r>
            <a:r>
              <a:rPr lang="tr-TR" b="1" dirty="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Improvement</a:t>
            </a:r>
            <a:r>
              <a:rPr lang="tr-TR" b="1" dirty="0" smtClean="0">
                <a:latin typeface="Arial" panose="020B0604020202020204" pitchFamily="34" charset="0"/>
                <a:cs typeface="Arial" panose="020B0604020202020204" pitchFamily="34" charset="0"/>
              </a:rPr>
              <a:t>- IV</a:t>
            </a:r>
            <a:endParaRPr lang="tr-TR" b="1"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1035336" y="2014235"/>
            <a:ext cx="10394707" cy="3845791"/>
          </a:xfrm>
        </p:spPr>
        <p:txBody>
          <a:bodyPr>
            <a:normAutofit/>
          </a:bodyPr>
          <a:lstStyle/>
          <a:p>
            <a:r>
              <a:rPr lang="en-US" sz="2400" dirty="0">
                <a:latin typeface="Arial" panose="020B0604020202020204" pitchFamily="34" charset="0"/>
                <a:cs typeface="Arial" panose="020B0604020202020204" pitchFamily="34" charset="0"/>
              </a:rPr>
              <a:t>Adoption of Regulation on the working procedures and principles of the Statistical Council, which will discuss the monitoring </a:t>
            </a:r>
            <a:r>
              <a:rPr lang="en-US" sz="2400" dirty="0" smtClean="0">
                <a:latin typeface="Arial" panose="020B0604020202020204" pitchFamily="34" charset="0"/>
                <a:cs typeface="Arial" panose="020B0604020202020204" pitchFamily="34" charset="0"/>
              </a:rPr>
              <a:t>reports</a:t>
            </a:r>
            <a:r>
              <a:rPr lang="tr-TR" sz="2400" dirty="0" smtClean="0">
                <a:latin typeface="Arial" panose="020B0604020202020204" pitchFamily="34" charset="0"/>
                <a:cs typeface="Arial" panose="020B0604020202020204" pitchFamily="34" charset="0"/>
              </a:rPr>
              <a:t>,</a:t>
            </a:r>
          </a:p>
          <a:p>
            <a:r>
              <a:rPr lang="tr-TR" sz="2400" dirty="0" err="1" smtClean="0">
                <a:latin typeface="Arial" panose="020B0604020202020204" pitchFamily="34" charset="0"/>
                <a:cs typeface="Arial" panose="020B0604020202020204" pitchFamily="34" charset="0"/>
              </a:rPr>
              <a:t>More</a:t>
            </a:r>
            <a:r>
              <a:rPr lang="tr-TR" sz="2400" dirty="0" smtClean="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controls</a:t>
            </a:r>
            <a:r>
              <a:rPr lang="tr-TR" sz="2400" dirty="0">
                <a:latin typeface="Arial" panose="020B0604020202020204" pitchFamily="34" charset="0"/>
                <a:cs typeface="Arial" panose="020B0604020202020204" pitchFamily="34" charset="0"/>
              </a:rPr>
              <a:t> on data </a:t>
            </a:r>
            <a:r>
              <a:rPr lang="tr-TR" sz="2400" dirty="0" err="1">
                <a:latin typeface="Arial" panose="020B0604020202020204" pitchFamily="34" charset="0"/>
                <a:cs typeface="Arial" panose="020B0604020202020204" pitchFamily="34" charset="0"/>
              </a:rPr>
              <a:t>to</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assure</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that</a:t>
            </a:r>
            <a:r>
              <a:rPr lang="tr-TR" sz="2400" dirty="0">
                <a:latin typeface="Arial" panose="020B0604020202020204" pitchFamily="34" charset="0"/>
                <a:cs typeface="Arial" panose="020B0604020202020204" pitchFamily="34" charset="0"/>
              </a:rPr>
              <a:t> the </a:t>
            </a:r>
            <a:r>
              <a:rPr lang="tr-TR" sz="2400" dirty="0" err="1">
                <a:latin typeface="Arial" panose="020B0604020202020204" pitchFamily="34" charset="0"/>
                <a:cs typeface="Arial" panose="020B0604020202020204" pitchFamily="34" charset="0"/>
              </a:rPr>
              <a:t>datas</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are</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accurate</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quality</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timely</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and</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accessible</a:t>
            </a:r>
            <a:r>
              <a:rPr lang="tr-TR" sz="2400" dirty="0">
                <a:latin typeface="Arial" panose="020B0604020202020204" pitchFamily="34" charset="0"/>
                <a:cs typeface="Arial" panose="020B0604020202020204" pitchFamily="34" charset="0"/>
              </a:rPr>
              <a:t>.</a:t>
            </a:r>
          </a:p>
          <a:p>
            <a:pPr lvl="0"/>
            <a:r>
              <a:rPr lang="tr-TR" sz="2400" dirty="0" err="1">
                <a:latin typeface="Arial" panose="020B0604020202020204" pitchFamily="34" charset="0"/>
                <a:cs typeface="Arial" panose="020B0604020202020204" pitchFamily="34" charset="0"/>
              </a:rPr>
              <a:t>Improvement</a:t>
            </a:r>
            <a:r>
              <a:rPr lang="tr-TR" sz="2400" dirty="0">
                <a:latin typeface="Arial" panose="020B0604020202020204" pitchFamily="34" charset="0"/>
                <a:cs typeface="Arial" panose="020B0604020202020204" pitchFamily="34" charset="0"/>
              </a:rPr>
              <a:t> on </a:t>
            </a:r>
            <a:r>
              <a:rPr lang="tr-TR" sz="2400" dirty="0" err="1">
                <a:latin typeface="Arial" panose="020B0604020202020204" pitchFamily="34" charset="0"/>
                <a:cs typeface="Arial" panose="020B0604020202020204" pitchFamily="34" charset="0"/>
              </a:rPr>
              <a:t>producing</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disaggregated</a:t>
            </a:r>
            <a:r>
              <a:rPr lang="tr-TR" sz="2400" dirty="0">
                <a:latin typeface="Arial" panose="020B0604020202020204" pitchFamily="34" charset="0"/>
                <a:cs typeface="Arial" panose="020B0604020202020204" pitchFamily="34" charset="0"/>
              </a:rPr>
              <a:t> data.</a:t>
            </a:r>
          </a:p>
          <a:p>
            <a:pPr lvl="0"/>
            <a:r>
              <a:rPr lang="tr-TR" sz="2400" dirty="0">
                <a:latin typeface="Arial" panose="020B0604020202020204" pitchFamily="34" charset="0"/>
                <a:cs typeface="Arial" panose="020B0604020202020204" pitchFamily="34" charset="0"/>
              </a:rPr>
              <a:t>A web portal </a:t>
            </a:r>
            <a:r>
              <a:rPr lang="tr-TR" sz="2400" dirty="0" err="1">
                <a:latin typeface="Arial" panose="020B0604020202020204" pitchFamily="34" charset="0"/>
                <a:cs typeface="Arial" panose="020B0604020202020204" pitchFamily="34" charset="0"/>
              </a:rPr>
              <a:t>to</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disseminate</a:t>
            </a:r>
            <a:r>
              <a:rPr lang="tr-TR" sz="2400" dirty="0">
                <a:latin typeface="Arial" panose="020B0604020202020204" pitchFamily="34" charset="0"/>
                <a:cs typeface="Arial" panose="020B0604020202020204" pitchFamily="34" charset="0"/>
              </a:rPr>
              <a:t> data on SDG </a:t>
            </a:r>
            <a:r>
              <a:rPr lang="tr-TR" sz="2400" dirty="0" err="1">
                <a:latin typeface="Arial" panose="020B0604020202020204" pitchFamily="34" charset="0"/>
                <a:cs typeface="Arial" panose="020B0604020202020204" pitchFamily="34" charset="0"/>
              </a:rPr>
              <a:t>indicators</a:t>
            </a:r>
            <a:r>
              <a:rPr lang="tr-TR" sz="2400" dirty="0">
                <a:latin typeface="Arial" panose="020B0604020202020204" pitchFamily="34" charset="0"/>
                <a:cs typeface="Arial" panose="020B0604020202020204" pitchFamily="34" charset="0"/>
              </a:rPr>
              <a:t>.</a:t>
            </a:r>
          </a:p>
          <a:p>
            <a:endParaRPr lang="tr-TR" sz="2400" dirty="0"/>
          </a:p>
          <a:p>
            <a:endParaRPr lang="tr-TR" dirty="0"/>
          </a:p>
        </p:txBody>
      </p:sp>
      <p:sp>
        <p:nvSpPr>
          <p:cNvPr id="4" name="Slayt Numarası Yer Tutucusu 3"/>
          <p:cNvSpPr>
            <a:spLocks noGrp="1"/>
          </p:cNvSpPr>
          <p:nvPr>
            <p:ph type="sldNum" sz="quarter" idx="12"/>
          </p:nvPr>
        </p:nvSpPr>
        <p:spPr/>
        <p:txBody>
          <a:bodyPr/>
          <a:lstStyle/>
          <a:p>
            <a:fld id="{7C6393F0-5F03-450D-8FF3-E92B3F1D007E}" type="slidenum">
              <a:rPr lang="tr-TR" smtClean="0"/>
              <a:t>24</a:t>
            </a:fld>
            <a:endParaRPr lang="tr-TR"/>
          </a:p>
        </p:txBody>
      </p:sp>
    </p:spTree>
    <p:extLst>
      <p:ext uri="{BB962C8B-B14F-4D97-AF65-F5344CB8AC3E}">
        <p14:creationId xmlns:p14="http://schemas.microsoft.com/office/powerpoint/2010/main" val="32020446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smtClean="0">
                <a:latin typeface="Arial" panose="020B0604020202020204" pitchFamily="34" charset="0"/>
                <a:cs typeface="Arial" panose="020B0604020202020204" pitchFamily="34" charset="0"/>
              </a:rPr>
              <a:t>Main </a:t>
            </a:r>
            <a:r>
              <a:rPr lang="tr-TR" b="1" dirty="0" err="1" smtClean="0">
                <a:latin typeface="Arial" panose="020B0604020202020204" pitchFamily="34" charset="0"/>
                <a:cs typeface="Arial" panose="020B0604020202020204" pitchFamily="34" charset="0"/>
              </a:rPr>
              <a:t>Challenges</a:t>
            </a:r>
            <a:r>
              <a:rPr lang="tr-TR" b="1" dirty="0" smtClean="0">
                <a:latin typeface="Arial" panose="020B0604020202020204" pitchFamily="34" charset="0"/>
                <a:cs typeface="Arial" panose="020B0604020202020204" pitchFamily="34" charset="0"/>
              </a:rPr>
              <a:t> of </a:t>
            </a:r>
            <a:r>
              <a:rPr lang="tr-TR" b="1" dirty="0" err="1" smtClean="0">
                <a:latin typeface="Arial" panose="020B0604020202020204" pitchFamily="34" charset="0"/>
                <a:cs typeface="Arial" panose="020B0604020202020204" pitchFamily="34" charset="0"/>
              </a:rPr>
              <a:t>Audit</a:t>
            </a:r>
            <a:endParaRPr lang="tr-TR" b="1"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993058" y="2063396"/>
            <a:ext cx="10087449" cy="4435727"/>
          </a:xfrm>
        </p:spPr>
        <p:txBody>
          <a:bodyPr>
            <a:normAutofit fontScale="92500"/>
          </a:bodyPr>
          <a:lstStyle/>
          <a:p>
            <a:pPr marL="0" lvl="0" indent="0" defTabSz="914400">
              <a:spcBef>
                <a:spcPts val="580"/>
              </a:spcBef>
              <a:buClr>
                <a:srgbClr val="D34817"/>
              </a:buClr>
              <a:buSzPct val="85000"/>
              <a:buFont typeface="Wingdings 2"/>
              <a:buChar char=""/>
            </a:pPr>
            <a:r>
              <a:rPr lang="en-US" sz="2400" dirty="0">
                <a:solidFill>
                  <a:prstClr val="black"/>
                </a:solidFill>
                <a:latin typeface="Arial" panose="020B0604020202020204" pitchFamily="34" charset="0"/>
                <a:cs typeface="Arial" panose="020B0604020202020204" pitchFamily="34" charset="0"/>
              </a:rPr>
              <a:t>Agenda 2030 requires new ways of thinking and new capacities, including within the auditing </a:t>
            </a:r>
            <a:r>
              <a:rPr lang="en-US" sz="2400" dirty="0" smtClean="0">
                <a:solidFill>
                  <a:prstClr val="black"/>
                </a:solidFill>
                <a:latin typeface="Arial" panose="020B0604020202020204" pitchFamily="34" charset="0"/>
                <a:cs typeface="Arial" panose="020B0604020202020204" pitchFamily="34" charset="0"/>
              </a:rPr>
              <a:t>community</a:t>
            </a:r>
            <a:r>
              <a:rPr lang="tr-TR" sz="2400" dirty="0" smtClean="0">
                <a:solidFill>
                  <a:prstClr val="black"/>
                </a:solidFill>
                <a:latin typeface="Arial" panose="020B0604020202020204" pitchFamily="34" charset="0"/>
                <a:cs typeface="Arial" panose="020B0604020202020204" pitchFamily="34" charset="0"/>
              </a:rPr>
              <a:t> (</a:t>
            </a:r>
            <a:r>
              <a:rPr lang="tr-TR" sz="2400" dirty="0" err="1" smtClean="0">
                <a:solidFill>
                  <a:prstClr val="black"/>
                </a:solidFill>
                <a:latin typeface="Arial" panose="020B0604020202020204" pitchFamily="34" charset="0"/>
                <a:cs typeface="Arial" panose="020B0604020202020204" pitchFamily="34" charset="0"/>
              </a:rPr>
              <a:t>Whole</a:t>
            </a:r>
            <a:r>
              <a:rPr lang="tr-TR" sz="2400" dirty="0" smtClean="0">
                <a:solidFill>
                  <a:prstClr val="black"/>
                </a:solidFill>
                <a:latin typeface="Arial" panose="020B0604020202020204" pitchFamily="34" charset="0"/>
                <a:cs typeface="Arial" panose="020B0604020202020204" pitchFamily="34" charset="0"/>
              </a:rPr>
              <a:t> of </a:t>
            </a:r>
            <a:r>
              <a:rPr lang="tr-TR" sz="2400" dirty="0" err="1" smtClean="0">
                <a:solidFill>
                  <a:prstClr val="black"/>
                </a:solidFill>
                <a:latin typeface="Arial" panose="020B0604020202020204" pitchFamily="34" charset="0"/>
                <a:cs typeface="Arial" panose="020B0604020202020204" pitchFamily="34" charset="0"/>
              </a:rPr>
              <a:t>Government</a:t>
            </a:r>
            <a:r>
              <a:rPr lang="tr-TR" sz="2400" dirty="0" smtClean="0">
                <a:solidFill>
                  <a:prstClr val="black"/>
                </a:solidFill>
                <a:latin typeface="Arial" panose="020B0604020202020204" pitchFamily="34" charset="0"/>
                <a:cs typeface="Arial" panose="020B0604020202020204" pitchFamily="34" charset="0"/>
              </a:rPr>
              <a:t> </a:t>
            </a:r>
            <a:r>
              <a:rPr lang="tr-TR" sz="2400" dirty="0" err="1" smtClean="0">
                <a:solidFill>
                  <a:prstClr val="black"/>
                </a:solidFill>
                <a:latin typeface="Arial" panose="020B0604020202020204" pitchFamily="34" charset="0"/>
                <a:cs typeface="Arial" panose="020B0604020202020204" pitchFamily="34" charset="0"/>
              </a:rPr>
              <a:t>Approach</a:t>
            </a:r>
            <a:r>
              <a:rPr lang="tr-TR" sz="2400" dirty="0" smtClean="0">
                <a:solidFill>
                  <a:prstClr val="black"/>
                </a:solidFill>
                <a:latin typeface="Arial" panose="020B0604020202020204" pitchFamily="34" charset="0"/>
                <a:cs typeface="Arial" panose="020B0604020202020204" pitchFamily="34" charset="0"/>
              </a:rPr>
              <a:t>).</a:t>
            </a:r>
            <a:endParaRPr lang="en-US" sz="2400" dirty="0">
              <a:solidFill>
                <a:prstClr val="black"/>
              </a:solidFill>
              <a:latin typeface="Arial" panose="020B0604020202020204" pitchFamily="34" charset="0"/>
              <a:cs typeface="Arial" panose="020B0604020202020204" pitchFamily="34" charset="0"/>
            </a:endParaRPr>
          </a:p>
          <a:p>
            <a:pPr marL="0" lvl="0" indent="0" defTabSz="914400">
              <a:spcBef>
                <a:spcPts val="580"/>
              </a:spcBef>
              <a:buClr>
                <a:srgbClr val="D34817"/>
              </a:buClr>
              <a:buSzPct val="85000"/>
              <a:buFont typeface="Wingdings 2"/>
              <a:buChar char=""/>
            </a:pPr>
            <a:r>
              <a:rPr lang="en-US" sz="2400" dirty="0">
                <a:solidFill>
                  <a:prstClr val="black"/>
                </a:solidFill>
                <a:latin typeface="Arial" panose="020B0604020202020204" pitchFamily="34" charset="0"/>
                <a:cs typeface="Arial" panose="020B0604020202020204" pitchFamily="34" charset="0"/>
              </a:rPr>
              <a:t>The 2030 Agenda’s emphasis on leaving no one behind means that SDG plans and audits should incorporate multiple dimensions that can cause vulnerability. </a:t>
            </a:r>
          </a:p>
          <a:p>
            <a:pPr marL="0" lvl="0" indent="0" defTabSz="914400">
              <a:spcBef>
                <a:spcPts val="580"/>
              </a:spcBef>
              <a:buClr>
                <a:srgbClr val="D34817"/>
              </a:buClr>
              <a:buSzPct val="85000"/>
              <a:buFont typeface="Wingdings 2"/>
              <a:buChar char=""/>
            </a:pPr>
            <a:r>
              <a:rPr lang="en-US" sz="2400" dirty="0">
                <a:solidFill>
                  <a:prstClr val="black"/>
                </a:solidFill>
                <a:latin typeface="Arial" panose="020B0604020202020204" pitchFamily="34" charset="0"/>
                <a:cs typeface="Arial" panose="020B0604020202020204" pitchFamily="34" charset="0"/>
              </a:rPr>
              <a:t>Challenge of evaluating inclusiveness and performance beyond their traditional financial and compliance </a:t>
            </a:r>
            <a:r>
              <a:rPr lang="en-US" sz="2400" dirty="0" smtClean="0">
                <a:solidFill>
                  <a:prstClr val="black"/>
                </a:solidFill>
                <a:latin typeface="Arial" panose="020B0604020202020204" pitchFamily="34" charset="0"/>
                <a:cs typeface="Arial" panose="020B0604020202020204" pitchFamily="34" charset="0"/>
              </a:rPr>
              <a:t>focus</a:t>
            </a:r>
            <a:r>
              <a:rPr lang="tr-TR" sz="2400" dirty="0" smtClean="0">
                <a:solidFill>
                  <a:prstClr val="black"/>
                </a:solidFill>
                <a:latin typeface="Arial" panose="020B0604020202020204" pitchFamily="34" charset="0"/>
                <a:cs typeface="Arial" panose="020B0604020202020204" pitchFamily="34" charset="0"/>
              </a:rPr>
              <a:t>.</a:t>
            </a:r>
            <a:r>
              <a:rPr lang="en-US" sz="2400" dirty="0" smtClean="0">
                <a:solidFill>
                  <a:prstClr val="black"/>
                </a:solidFill>
                <a:latin typeface="Arial" panose="020B0604020202020204" pitchFamily="34" charset="0"/>
                <a:cs typeface="Arial" panose="020B0604020202020204" pitchFamily="34" charset="0"/>
              </a:rPr>
              <a:t> </a:t>
            </a:r>
            <a:endParaRPr lang="en-US" sz="2400" dirty="0">
              <a:solidFill>
                <a:prstClr val="black"/>
              </a:solidFill>
              <a:latin typeface="Arial" panose="020B0604020202020204" pitchFamily="34" charset="0"/>
              <a:cs typeface="Arial" panose="020B0604020202020204" pitchFamily="34" charset="0"/>
            </a:endParaRPr>
          </a:p>
          <a:p>
            <a:pPr marL="0" indent="0" defTabSz="914400">
              <a:spcBef>
                <a:spcPts val="580"/>
              </a:spcBef>
              <a:buClr>
                <a:srgbClr val="D34817"/>
              </a:buClr>
              <a:buSzPct val="85000"/>
              <a:buFont typeface="Wingdings 2"/>
              <a:buChar char=""/>
            </a:pPr>
            <a:r>
              <a:rPr lang="en-US" sz="2400" dirty="0" smtClean="0">
                <a:solidFill>
                  <a:prstClr val="black"/>
                </a:solidFill>
                <a:latin typeface="Arial" panose="020B0604020202020204" pitchFamily="34" charset="0"/>
                <a:cs typeface="Arial" panose="020B0604020202020204" pitchFamily="34" charset="0"/>
              </a:rPr>
              <a:t>Challenge </a:t>
            </a:r>
            <a:r>
              <a:rPr lang="en-US" sz="2400" dirty="0">
                <a:solidFill>
                  <a:prstClr val="black"/>
                </a:solidFill>
                <a:latin typeface="Arial" panose="020B0604020202020204" pitchFamily="34" charset="0"/>
                <a:cs typeface="Arial" panose="020B0604020202020204" pitchFamily="34" charset="0"/>
              </a:rPr>
              <a:t>to engage government, parliaments and civil society in </a:t>
            </a:r>
            <a:r>
              <a:rPr lang="en-US" sz="2400" dirty="0" smtClean="0">
                <a:solidFill>
                  <a:prstClr val="black"/>
                </a:solidFill>
                <a:latin typeface="Arial" panose="020B0604020202020204" pitchFamily="34" charset="0"/>
                <a:cs typeface="Arial" panose="020B0604020202020204" pitchFamily="34" charset="0"/>
              </a:rPr>
              <a:t>audits</a:t>
            </a:r>
            <a:r>
              <a:rPr lang="tr-TR" sz="2400" dirty="0" smtClean="0">
                <a:solidFill>
                  <a:prstClr val="black"/>
                </a:solidFill>
                <a:latin typeface="Arial" panose="020B0604020202020204" pitchFamily="34" charset="0"/>
                <a:cs typeface="Arial" panose="020B0604020202020204" pitchFamily="34" charset="0"/>
              </a:rPr>
              <a:t>.</a:t>
            </a:r>
          </a:p>
          <a:p>
            <a:pPr marL="0" indent="0" defTabSz="914400">
              <a:spcBef>
                <a:spcPts val="580"/>
              </a:spcBef>
              <a:buClr>
                <a:srgbClr val="D34817"/>
              </a:buClr>
              <a:buSzPct val="85000"/>
              <a:buFont typeface="Wingdings 2"/>
              <a:buChar char=""/>
            </a:pPr>
            <a:r>
              <a:rPr lang="en-US" sz="2400" dirty="0" smtClean="0">
                <a:solidFill>
                  <a:prstClr val="black"/>
                </a:solidFill>
                <a:latin typeface="Arial" panose="020B0604020202020204" pitchFamily="34" charset="0"/>
                <a:cs typeface="Arial" panose="020B0604020202020204" pitchFamily="34" charset="0"/>
              </a:rPr>
              <a:t>It </a:t>
            </a:r>
            <a:r>
              <a:rPr lang="en-US" sz="2400" dirty="0">
                <a:solidFill>
                  <a:prstClr val="black"/>
                </a:solidFill>
                <a:latin typeface="Arial" panose="020B0604020202020204" pitchFamily="34" charset="0"/>
                <a:cs typeface="Arial" panose="020B0604020202020204" pitchFamily="34" charset="0"/>
              </a:rPr>
              <a:t>was challenge to scope an audit – whether it should address all 17 SDGs or just one or two, and whether it should be a “whole of government” or “whole of society” </a:t>
            </a:r>
            <a:r>
              <a:rPr lang="en-US" sz="2400" dirty="0" smtClean="0">
                <a:solidFill>
                  <a:prstClr val="black"/>
                </a:solidFill>
                <a:latin typeface="Arial" panose="020B0604020202020204" pitchFamily="34" charset="0"/>
                <a:cs typeface="Arial" panose="020B0604020202020204" pitchFamily="34" charset="0"/>
              </a:rPr>
              <a:t>approach</a:t>
            </a:r>
            <a:r>
              <a:rPr lang="tr-TR" sz="2400" dirty="0" smtClean="0">
                <a:solidFill>
                  <a:prstClr val="black"/>
                </a:solidFill>
                <a:latin typeface="Arial" panose="020B0604020202020204" pitchFamily="34" charset="0"/>
                <a:cs typeface="Arial" panose="020B0604020202020204" pitchFamily="34" charset="0"/>
              </a:rPr>
              <a:t>.</a:t>
            </a:r>
            <a:endParaRPr lang="en-US" sz="2400" dirty="0">
              <a:solidFill>
                <a:prstClr val="black"/>
              </a:solidFill>
              <a:latin typeface="Arial" panose="020B0604020202020204" pitchFamily="34" charset="0"/>
              <a:cs typeface="Arial" panose="020B0604020202020204" pitchFamily="34" charset="0"/>
            </a:endParaRPr>
          </a:p>
          <a:p>
            <a:pPr marL="0" lvl="0" indent="0" defTabSz="914400">
              <a:spcBef>
                <a:spcPts val="580"/>
              </a:spcBef>
              <a:buClr>
                <a:srgbClr val="D34817"/>
              </a:buClr>
              <a:buSzPct val="85000"/>
              <a:buFont typeface="Wingdings 2"/>
              <a:buChar char=""/>
            </a:pPr>
            <a:endParaRPr lang="en-US" sz="2800" dirty="0">
              <a:solidFill>
                <a:prstClr val="black"/>
              </a:solidFill>
              <a:latin typeface="Perpetua"/>
            </a:endParaRPr>
          </a:p>
          <a:p>
            <a:endParaRPr lang="tr-TR" dirty="0"/>
          </a:p>
        </p:txBody>
      </p:sp>
      <p:sp>
        <p:nvSpPr>
          <p:cNvPr id="4" name="Slayt Numarası Yer Tutucusu 3"/>
          <p:cNvSpPr>
            <a:spLocks noGrp="1"/>
          </p:cNvSpPr>
          <p:nvPr>
            <p:ph type="sldNum" sz="quarter" idx="12"/>
          </p:nvPr>
        </p:nvSpPr>
        <p:spPr/>
        <p:txBody>
          <a:bodyPr/>
          <a:lstStyle/>
          <a:p>
            <a:fld id="{7C6393F0-5F03-450D-8FF3-E92B3F1D007E}" type="slidenum">
              <a:rPr lang="tr-TR" smtClean="0"/>
              <a:t>25</a:t>
            </a:fld>
            <a:endParaRPr lang="tr-TR"/>
          </a:p>
        </p:txBody>
      </p:sp>
    </p:spTree>
    <p:extLst>
      <p:ext uri="{BB962C8B-B14F-4D97-AF65-F5344CB8AC3E}">
        <p14:creationId xmlns:p14="http://schemas.microsoft.com/office/powerpoint/2010/main" val="522159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smtClean="0">
                <a:latin typeface="Arial" panose="020B0604020202020204" pitchFamily="34" charset="0"/>
                <a:cs typeface="Arial" panose="020B0604020202020204" pitchFamily="34" charset="0"/>
              </a:rPr>
              <a:t>Impact</a:t>
            </a:r>
            <a:r>
              <a:rPr lang="tr-TR" b="1" dirty="0" smtClean="0">
                <a:latin typeface="Arial" panose="020B0604020202020204" pitchFamily="34" charset="0"/>
                <a:cs typeface="Arial" panose="020B0604020202020204" pitchFamily="34" charset="0"/>
              </a:rPr>
              <a:t> of </a:t>
            </a:r>
            <a:r>
              <a:rPr lang="tr-TR" b="1" dirty="0" err="1" smtClean="0">
                <a:latin typeface="Arial" panose="020B0604020202020204" pitchFamily="34" charset="0"/>
                <a:cs typeface="Arial" panose="020B0604020202020204" pitchFamily="34" charset="0"/>
              </a:rPr>
              <a:t>Audit</a:t>
            </a:r>
            <a:r>
              <a:rPr lang="tr-TR" b="1" dirty="0" smtClean="0">
                <a:latin typeface="Arial" panose="020B0604020202020204" pitchFamily="34" charset="0"/>
                <a:cs typeface="Arial" panose="020B0604020202020204" pitchFamily="34" charset="0"/>
              </a:rPr>
              <a:t>-I</a:t>
            </a:r>
            <a:endParaRPr lang="tr-TR" b="1"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p:txBody>
          <a:bodyPr>
            <a:normAutofit/>
          </a:bodyPr>
          <a:lstStyle/>
          <a:p>
            <a:r>
              <a:rPr lang="tr-TR" sz="2800" b="1" dirty="0" err="1" smtClean="0">
                <a:latin typeface="Arial" panose="020B0604020202020204" pitchFamily="34" charset="0"/>
                <a:cs typeface="Arial" panose="020B0604020202020204" pitchFamily="34" charset="0"/>
              </a:rPr>
              <a:t>What</a:t>
            </a:r>
            <a:r>
              <a:rPr lang="tr-TR" sz="2800" b="1" dirty="0" smtClean="0">
                <a:latin typeface="Arial" panose="020B0604020202020204" pitchFamily="34" charset="0"/>
                <a:cs typeface="Arial" panose="020B0604020202020204" pitchFamily="34" charset="0"/>
              </a:rPr>
              <a:t> </a:t>
            </a:r>
            <a:r>
              <a:rPr lang="tr-TR" sz="2800" b="1" dirty="0" err="1" smtClean="0">
                <a:latin typeface="Arial" panose="020B0604020202020204" pitchFamily="34" charset="0"/>
                <a:cs typeface="Arial" panose="020B0604020202020204" pitchFamily="34" charset="0"/>
              </a:rPr>
              <a:t>we</a:t>
            </a:r>
            <a:r>
              <a:rPr lang="tr-TR" sz="2800" b="1" dirty="0" smtClean="0">
                <a:latin typeface="Arial" panose="020B0604020202020204" pitchFamily="34" charset="0"/>
                <a:cs typeface="Arial" panose="020B0604020202020204" pitchFamily="34" charset="0"/>
              </a:rPr>
              <a:t> </a:t>
            </a:r>
            <a:r>
              <a:rPr lang="tr-TR" sz="2800" b="1" dirty="0" err="1" smtClean="0">
                <a:latin typeface="Arial" panose="020B0604020202020204" pitchFamily="34" charset="0"/>
                <a:cs typeface="Arial" panose="020B0604020202020204" pitchFamily="34" charset="0"/>
              </a:rPr>
              <a:t>did</a:t>
            </a:r>
            <a:r>
              <a:rPr lang="tr-TR" sz="2800" b="1" dirty="0" smtClean="0">
                <a:latin typeface="Arial" panose="020B0604020202020204" pitchFamily="34" charset="0"/>
                <a:cs typeface="Arial" panose="020B0604020202020204" pitchFamily="34" charset="0"/>
              </a:rPr>
              <a:t>?</a:t>
            </a:r>
          </a:p>
          <a:p>
            <a:pPr lvl="2"/>
            <a:r>
              <a:rPr lang="tr-TR" sz="2400" b="1" dirty="0" err="1" smtClean="0">
                <a:latin typeface="Arial" panose="020B0604020202020204" pitchFamily="34" charset="0"/>
                <a:cs typeface="Arial" panose="020B0604020202020204" pitchFamily="34" charset="0"/>
              </a:rPr>
              <a:t>Take</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part</a:t>
            </a:r>
            <a:r>
              <a:rPr lang="tr-TR" sz="2400" b="1" dirty="0" smtClean="0">
                <a:latin typeface="Arial" panose="020B0604020202020204" pitchFamily="34" charset="0"/>
                <a:cs typeface="Arial" panose="020B0604020202020204" pitchFamily="34" charset="0"/>
              </a:rPr>
              <a:t> in VNR </a:t>
            </a:r>
            <a:r>
              <a:rPr lang="tr-TR" sz="2400" b="1" dirty="0" err="1" smtClean="0">
                <a:latin typeface="Arial" panose="020B0604020202020204" pitchFamily="34" charset="0"/>
                <a:cs typeface="Arial" panose="020B0604020202020204" pitchFamily="34" charset="0"/>
              </a:rPr>
              <a:t>process</a:t>
            </a:r>
            <a:endParaRPr lang="tr-TR" sz="2400" b="1" dirty="0" smtClean="0">
              <a:latin typeface="Arial" panose="020B0604020202020204" pitchFamily="34" charset="0"/>
              <a:cs typeface="Arial" panose="020B0604020202020204" pitchFamily="34" charset="0"/>
            </a:endParaRPr>
          </a:p>
          <a:p>
            <a:pPr lvl="2"/>
            <a:r>
              <a:rPr lang="tr-TR" sz="2400" b="1" dirty="0" smtClean="0">
                <a:latin typeface="Arial" panose="020B0604020202020204" pitchFamily="34" charset="0"/>
                <a:cs typeface="Arial" panose="020B0604020202020204" pitchFamily="34" charset="0"/>
              </a:rPr>
              <a:t>Rise </a:t>
            </a:r>
            <a:r>
              <a:rPr lang="tr-TR" sz="2400" b="1" dirty="0" err="1" smtClean="0">
                <a:latin typeface="Arial" panose="020B0604020202020204" pitchFamily="34" charset="0"/>
                <a:cs typeface="Arial" panose="020B0604020202020204" pitchFamily="34" charset="0"/>
              </a:rPr>
              <a:t>awareness</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through</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meetings</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with</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public</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institutions</a:t>
            </a:r>
            <a:endParaRPr lang="tr-TR" sz="2400" b="1" dirty="0" smtClean="0">
              <a:latin typeface="Arial" panose="020B0604020202020204" pitchFamily="34" charset="0"/>
              <a:cs typeface="Arial" panose="020B0604020202020204" pitchFamily="34" charset="0"/>
            </a:endParaRPr>
          </a:p>
          <a:p>
            <a:pPr lvl="2"/>
            <a:r>
              <a:rPr lang="tr-TR" sz="2400" b="1" dirty="0" err="1" smtClean="0">
                <a:latin typeface="Arial" panose="020B0604020202020204" pitchFamily="34" charset="0"/>
                <a:cs typeface="Arial" panose="020B0604020202020204" pitchFamily="34" charset="0"/>
              </a:rPr>
              <a:t>Engagement</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with</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other</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stakeholders</a:t>
            </a:r>
            <a:endParaRPr lang="tr-TR" sz="2400" b="1" dirty="0" smtClean="0">
              <a:latin typeface="Arial" panose="020B0604020202020204" pitchFamily="34" charset="0"/>
              <a:cs typeface="Arial" panose="020B0604020202020204" pitchFamily="34" charset="0"/>
            </a:endParaRPr>
          </a:p>
          <a:p>
            <a:pPr lvl="2"/>
            <a:endParaRPr lang="tr-TR" sz="2400" b="1" dirty="0"/>
          </a:p>
          <a:p>
            <a:pPr lvl="2"/>
            <a:endParaRPr lang="tr-TR" sz="2400" b="1" dirty="0" smtClean="0"/>
          </a:p>
          <a:p>
            <a:pPr lvl="2"/>
            <a:endParaRPr lang="tr-TR" sz="2400" b="1" dirty="0" smtClean="0"/>
          </a:p>
          <a:p>
            <a:pPr marL="1885950" lvl="3" indent="-571500">
              <a:buFont typeface="+mj-lt"/>
              <a:buAutoNum type="romanLcPeriod"/>
            </a:pPr>
            <a:endParaRPr lang="tr-TR" sz="2200" b="1" dirty="0" smtClean="0"/>
          </a:p>
        </p:txBody>
      </p:sp>
      <p:sp>
        <p:nvSpPr>
          <p:cNvPr id="4" name="Slayt Numarası Yer Tutucusu 3"/>
          <p:cNvSpPr>
            <a:spLocks noGrp="1"/>
          </p:cNvSpPr>
          <p:nvPr>
            <p:ph type="sldNum" sz="quarter" idx="12"/>
          </p:nvPr>
        </p:nvSpPr>
        <p:spPr/>
        <p:txBody>
          <a:bodyPr/>
          <a:lstStyle/>
          <a:p>
            <a:fld id="{7C6393F0-5F03-450D-8FF3-E92B3F1D007E}" type="slidenum">
              <a:rPr lang="tr-TR" smtClean="0"/>
              <a:t>26</a:t>
            </a:fld>
            <a:endParaRPr lang="tr-TR"/>
          </a:p>
        </p:txBody>
      </p:sp>
    </p:spTree>
    <p:extLst>
      <p:ext uri="{BB962C8B-B14F-4D97-AF65-F5344CB8AC3E}">
        <p14:creationId xmlns:p14="http://schemas.microsoft.com/office/powerpoint/2010/main" val="21667278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504335" y="624110"/>
            <a:ext cx="8819536" cy="1280890"/>
          </a:xfr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a:latin typeface="Arial" panose="020B0604020202020204" pitchFamily="34" charset="0"/>
                <a:cs typeface="Arial" panose="020B0604020202020204" pitchFamily="34" charset="0"/>
              </a:rPr>
              <a:t>Impact</a:t>
            </a:r>
            <a:r>
              <a:rPr lang="tr-TR" b="1" dirty="0">
                <a:latin typeface="Arial" panose="020B0604020202020204" pitchFamily="34" charset="0"/>
                <a:cs typeface="Arial" panose="020B0604020202020204" pitchFamily="34" charset="0"/>
              </a:rPr>
              <a:t> of </a:t>
            </a:r>
            <a:r>
              <a:rPr lang="tr-TR" b="1" dirty="0" err="1" smtClean="0">
                <a:latin typeface="Arial" panose="020B0604020202020204" pitchFamily="34" charset="0"/>
                <a:cs typeface="Arial" panose="020B0604020202020204" pitchFamily="34" charset="0"/>
              </a:rPr>
              <a:t>Audit</a:t>
            </a:r>
            <a:r>
              <a:rPr lang="tr-TR" b="1" dirty="0" smtClean="0">
                <a:latin typeface="Arial" panose="020B0604020202020204" pitchFamily="34" charset="0"/>
                <a:cs typeface="Arial" panose="020B0604020202020204" pitchFamily="34" charset="0"/>
              </a:rPr>
              <a:t>-II</a:t>
            </a:r>
            <a:endParaRPr lang="tr-TR"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1799303" y="2063396"/>
            <a:ext cx="9281204" cy="4130927"/>
          </a:xfrm>
        </p:spPr>
        <p:txBody>
          <a:bodyPr>
            <a:normAutofit/>
          </a:bodyPr>
          <a:lstStyle/>
          <a:p>
            <a:r>
              <a:rPr lang="tr-TR" sz="2800" b="1" dirty="0" err="1" smtClean="0">
                <a:latin typeface="Arial" panose="020B0604020202020204" pitchFamily="34" charset="0"/>
                <a:cs typeface="Arial" panose="020B0604020202020204" pitchFamily="34" charset="0"/>
              </a:rPr>
              <a:t>What</a:t>
            </a:r>
            <a:r>
              <a:rPr lang="tr-TR" sz="2800" b="1" dirty="0" smtClean="0">
                <a:latin typeface="Arial" panose="020B0604020202020204" pitchFamily="34" charset="0"/>
                <a:cs typeface="Arial" panose="020B0604020202020204" pitchFamily="34" charset="0"/>
              </a:rPr>
              <a:t> can </a:t>
            </a:r>
            <a:r>
              <a:rPr lang="tr-TR" sz="2800" b="1" dirty="0" err="1" smtClean="0">
                <a:latin typeface="Arial" panose="020B0604020202020204" pitchFamily="34" charset="0"/>
                <a:cs typeface="Arial" panose="020B0604020202020204" pitchFamily="34" charset="0"/>
              </a:rPr>
              <a:t>we</a:t>
            </a:r>
            <a:r>
              <a:rPr lang="tr-TR" sz="2800" b="1" dirty="0" smtClean="0">
                <a:latin typeface="Arial" panose="020B0604020202020204" pitchFamily="34" charset="0"/>
                <a:cs typeface="Arial" panose="020B0604020202020204" pitchFamily="34" charset="0"/>
              </a:rPr>
              <a:t> do else?</a:t>
            </a:r>
          </a:p>
          <a:p>
            <a:pPr lvl="2"/>
            <a:r>
              <a:rPr lang="tr-TR" sz="2400" b="1" dirty="0" err="1" smtClean="0">
                <a:latin typeface="Arial" panose="020B0604020202020204" pitchFamily="34" charset="0"/>
                <a:cs typeface="Arial" panose="020B0604020202020204" pitchFamily="34" charset="0"/>
              </a:rPr>
              <a:t>Follow-up</a:t>
            </a:r>
            <a:r>
              <a:rPr lang="tr-TR" sz="2400" b="1" dirty="0" smtClean="0">
                <a:latin typeface="Arial" panose="020B0604020202020204" pitchFamily="34" charset="0"/>
                <a:cs typeface="Arial" panose="020B0604020202020204" pitchFamily="34" charset="0"/>
              </a:rPr>
              <a:t> of </a:t>
            </a:r>
            <a:r>
              <a:rPr lang="tr-TR" sz="2400" b="1" dirty="0" err="1" smtClean="0">
                <a:latin typeface="Arial" panose="020B0604020202020204" pitchFamily="34" charset="0"/>
                <a:cs typeface="Arial" panose="020B0604020202020204" pitchFamily="34" charset="0"/>
              </a:rPr>
              <a:t>audit</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findings</a:t>
            </a:r>
            <a:endParaRPr lang="tr-TR" sz="2400" b="1" dirty="0" smtClean="0">
              <a:latin typeface="Arial" panose="020B0604020202020204" pitchFamily="34" charset="0"/>
              <a:cs typeface="Arial" panose="020B0604020202020204" pitchFamily="34" charset="0"/>
            </a:endParaRPr>
          </a:p>
          <a:p>
            <a:pPr lvl="2"/>
            <a:r>
              <a:rPr lang="tr-TR" sz="2400" b="1" dirty="0" err="1" smtClean="0">
                <a:latin typeface="Arial" panose="020B0604020202020204" pitchFamily="34" charset="0"/>
                <a:cs typeface="Arial" panose="020B0604020202020204" pitchFamily="34" charset="0"/>
              </a:rPr>
              <a:t>Reporting</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to</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the</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national</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assembly</a:t>
            </a:r>
            <a:endParaRPr lang="tr-TR" sz="2400" b="1" dirty="0" smtClean="0">
              <a:latin typeface="Arial" panose="020B0604020202020204" pitchFamily="34" charset="0"/>
              <a:cs typeface="Arial" panose="020B0604020202020204" pitchFamily="34" charset="0"/>
            </a:endParaRPr>
          </a:p>
          <a:p>
            <a:pPr lvl="2"/>
            <a:r>
              <a:rPr lang="tr-TR" sz="2400" b="1" dirty="0" err="1" smtClean="0">
                <a:latin typeface="Arial" panose="020B0604020202020204" pitchFamily="34" charset="0"/>
                <a:cs typeface="Arial" panose="020B0604020202020204" pitchFamily="34" charset="0"/>
              </a:rPr>
              <a:t>Disseminating</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the</a:t>
            </a:r>
            <a:r>
              <a:rPr lang="tr-TR" sz="2400" b="1" dirty="0" smtClean="0">
                <a:latin typeface="Arial" panose="020B0604020202020204" pitchFamily="34" charset="0"/>
                <a:cs typeface="Arial" panose="020B0604020202020204" pitchFamily="34" charset="0"/>
              </a:rPr>
              <a:t> </a:t>
            </a:r>
            <a:r>
              <a:rPr lang="tr-TR" sz="2400" b="1" dirty="0" err="1" smtClean="0">
                <a:latin typeface="Arial" panose="020B0604020202020204" pitchFamily="34" charset="0"/>
                <a:cs typeface="Arial" panose="020B0604020202020204" pitchFamily="34" charset="0"/>
              </a:rPr>
              <a:t>report</a:t>
            </a:r>
            <a:endParaRPr lang="tr-TR" sz="2400" b="1" dirty="0" smtClean="0">
              <a:latin typeface="Arial" panose="020B0604020202020204" pitchFamily="34" charset="0"/>
              <a:cs typeface="Arial" panose="020B0604020202020204" pitchFamily="34" charset="0"/>
            </a:endParaRPr>
          </a:p>
          <a:p>
            <a:pPr lvl="2"/>
            <a:endParaRPr lang="tr-TR" sz="2400" b="1" dirty="0"/>
          </a:p>
        </p:txBody>
      </p:sp>
      <p:sp>
        <p:nvSpPr>
          <p:cNvPr id="4" name="Slayt Numarası Yer Tutucusu 3"/>
          <p:cNvSpPr>
            <a:spLocks noGrp="1"/>
          </p:cNvSpPr>
          <p:nvPr>
            <p:ph type="sldNum" sz="quarter" idx="12"/>
          </p:nvPr>
        </p:nvSpPr>
        <p:spPr/>
        <p:txBody>
          <a:bodyPr/>
          <a:lstStyle/>
          <a:p>
            <a:fld id="{7C6393F0-5F03-450D-8FF3-E92B3F1D007E}" type="slidenum">
              <a:rPr lang="tr-TR" smtClean="0"/>
              <a:t>27</a:t>
            </a:fld>
            <a:endParaRPr lang="tr-TR"/>
          </a:p>
        </p:txBody>
      </p:sp>
    </p:spTree>
    <p:extLst>
      <p:ext uri="{BB962C8B-B14F-4D97-AF65-F5344CB8AC3E}">
        <p14:creationId xmlns:p14="http://schemas.microsoft.com/office/powerpoint/2010/main" val="15365887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chor="ctr">
            <a:normAutofit/>
          </a:bodyPr>
          <a:lstStyle/>
          <a:p>
            <a:pPr algn="ctr"/>
            <a:r>
              <a:rPr lang="tr-TR" sz="4400" b="1" dirty="0" smtClean="0">
                <a:latin typeface="Arial" panose="020B0604020202020204" pitchFamily="34" charset="0"/>
                <a:cs typeface="Arial" panose="020B0604020202020204" pitchFamily="34" charset="0"/>
              </a:rPr>
              <a:t>CONCLUSION</a:t>
            </a:r>
            <a:endParaRPr lang="tr-TR" sz="4400" b="1"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685800" y="2063397"/>
            <a:ext cx="10394707" cy="3786798"/>
          </a:xfrm>
        </p:spPr>
        <p:txBody>
          <a:bodyPr>
            <a:normAutofit fontScale="92500" lnSpcReduction="20000"/>
          </a:bodyPr>
          <a:lstStyle/>
          <a:p>
            <a:r>
              <a:rPr lang="tr-TR" sz="2400" dirty="0">
                <a:latin typeface="Arial" panose="020B0604020202020204" pitchFamily="34" charset="0"/>
                <a:cs typeface="Arial" panose="020B0604020202020204" pitchFamily="34" charset="0"/>
              </a:rPr>
              <a:t>A</a:t>
            </a:r>
            <a:r>
              <a:rPr lang="en-US" sz="2400" dirty="0" err="1">
                <a:latin typeface="Arial" panose="020B0604020202020204" pitchFamily="34" charset="0"/>
                <a:cs typeface="Arial" panose="020B0604020202020204" pitchFamily="34" charset="0"/>
              </a:rPr>
              <a:t>genda</a:t>
            </a:r>
            <a:r>
              <a:rPr lang="en-US" sz="2400" dirty="0">
                <a:latin typeface="Arial" panose="020B0604020202020204" pitchFamily="34" charset="0"/>
                <a:cs typeface="Arial" panose="020B0604020202020204" pitchFamily="34" charset="0"/>
              </a:rPr>
              <a:t> 2030 aims to provide a better future for all humanity and to protect the environment while </a:t>
            </a:r>
            <a:r>
              <a:rPr lang="tr-TR" sz="2400" dirty="0" err="1" smtClean="0">
                <a:latin typeface="Arial" panose="020B0604020202020204" pitchFamily="34" charset="0"/>
                <a:cs typeface="Arial" panose="020B0604020202020204" pitchFamily="34" charset="0"/>
              </a:rPr>
              <a:t>enabling</a:t>
            </a:r>
            <a:r>
              <a:rPr lang="tr-TR" sz="2400" dirty="0" smtClean="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development</a:t>
            </a:r>
            <a:r>
              <a:rPr lang="en-US" sz="2400"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r>
              <a:rPr lang="tr-TR" sz="2400" dirty="0">
                <a:latin typeface="Arial" panose="020B0604020202020204" pitchFamily="34" charset="0"/>
                <a:cs typeface="Arial" panose="020B0604020202020204" pitchFamily="34" charset="0"/>
              </a:rPr>
              <a:t>T</a:t>
            </a:r>
            <a:r>
              <a:rPr lang="en-US" sz="2400" dirty="0" err="1">
                <a:latin typeface="Arial" panose="020B0604020202020204" pitchFamily="34" charset="0"/>
                <a:cs typeface="Arial" panose="020B0604020202020204" pitchFamily="34" charset="0"/>
              </a:rPr>
              <a:t>herefore</a:t>
            </a:r>
            <a:r>
              <a:rPr lang="en-US" sz="2400" dirty="0">
                <a:latin typeface="Arial" panose="020B0604020202020204" pitchFamily="34" charset="0"/>
                <a:cs typeface="Arial" panose="020B0604020202020204" pitchFamily="34" charset="0"/>
              </a:rPr>
              <a:t> SDGs are important goals for the future of the whole world</a:t>
            </a:r>
            <a:r>
              <a:rPr lang="en-US" sz="2400" dirty="0" smtClean="0">
                <a:latin typeface="Arial" panose="020B0604020202020204" pitchFamily="34" charset="0"/>
                <a:cs typeface="Arial" panose="020B0604020202020204" pitchFamily="34" charset="0"/>
              </a:rPr>
              <a:t>.</a:t>
            </a:r>
            <a:endParaRPr lang="tr-TR" sz="2400" dirty="0" smtClean="0">
              <a:latin typeface="Arial" panose="020B0604020202020204" pitchFamily="34" charset="0"/>
              <a:cs typeface="Arial" panose="020B0604020202020204" pitchFamily="34" charset="0"/>
            </a:endParaRPr>
          </a:p>
          <a:p>
            <a:r>
              <a:rPr lang="tr-TR" sz="2400" dirty="0" smtClean="0">
                <a:latin typeface="Arial" panose="020B0604020202020204" pitchFamily="34" charset="0"/>
                <a:cs typeface="Arial" panose="020B0604020202020204" pitchFamily="34" charset="0"/>
              </a:rPr>
              <a:t>5P </a:t>
            </a:r>
            <a:r>
              <a:rPr lang="tr-TR" sz="2400" dirty="0" err="1" smtClean="0">
                <a:latin typeface="Arial" panose="020B0604020202020204" pitchFamily="34" charset="0"/>
                <a:cs typeface="Arial" panose="020B0604020202020204" pitchFamily="34" charset="0"/>
              </a:rPr>
              <a:t>principles</a:t>
            </a:r>
            <a:r>
              <a:rPr lang="tr-TR" sz="2400" dirty="0" smtClean="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people</a:t>
            </a:r>
            <a:r>
              <a:rPr lang="tr-TR" sz="2400" dirty="0" smtClean="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prosperity</a:t>
            </a:r>
            <a:r>
              <a:rPr lang="tr-TR" sz="2400" dirty="0" smtClean="0">
                <a:latin typeface="Arial" panose="020B0604020202020204" pitchFamily="34" charset="0"/>
                <a:cs typeface="Arial" panose="020B0604020202020204" pitchFamily="34" charset="0"/>
              </a:rPr>
              <a:t>, planet, </a:t>
            </a:r>
            <a:r>
              <a:rPr lang="tr-TR" sz="2400" dirty="0" err="1" smtClean="0">
                <a:latin typeface="Arial" panose="020B0604020202020204" pitchFamily="34" charset="0"/>
                <a:cs typeface="Arial" panose="020B0604020202020204" pitchFamily="34" charset="0"/>
              </a:rPr>
              <a:t>peace</a:t>
            </a:r>
            <a:r>
              <a:rPr lang="tr-TR" sz="2400" dirty="0" smtClean="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partnership</a:t>
            </a:r>
            <a:r>
              <a:rPr lang="tr-TR" sz="2400" dirty="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should</a:t>
            </a:r>
            <a:r>
              <a:rPr lang="tr-TR" sz="2400" dirty="0" smtClean="0">
                <a:latin typeface="Arial" panose="020B0604020202020204" pitchFamily="34" charset="0"/>
                <a:cs typeface="Arial" panose="020B0604020202020204" pitchFamily="34" charset="0"/>
              </a:rPr>
              <a:t> be </a:t>
            </a:r>
            <a:r>
              <a:rPr lang="tr-TR" sz="2400" dirty="0" err="1" smtClean="0">
                <a:latin typeface="Arial" panose="020B0604020202020204" pitchFamily="34" charset="0"/>
                <a:cs typeface="Arial" panose="020B0604020202020204" pitchFamily="34" charset="0"/>
              </a:rPr>
              <a:t>followed</a:t>
            </a:r>
            <a:r>
              <a:rPr lang="tr-TR" sz="2400" dirty="0" smtClean="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by</a:t>
            </a:r>
            <a:r>
              <a:rPr lang="tr-TR" sz="2400" dirty="0" smtClean="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SAIs</a:t>
            </a:r>
            <a:r>
              <a:rPr lang="tr-TR" sz="2400" dirty="0" smtClean="0">
                <a:latin typeface="Arial" panose="020B0604020202020204" pitchFamily="34" charset="0"/>
                <a:cs typeface="Arial" panose="020B0604020202020204" pitchFamily="34" charset="0"/>
              </a:rPr>
              <a:t> in </a:t>
            </a:r>
            <a:r>
              <a:rPr lang="tr-TR" sz="2400" dirty="0" err="1" smtClean="0">
                <a:latin typeface="Arial" panose="020B0604020202020204" pitchFamily="34" charset="0"/>
                <a:cs typeface="Arial" panose="020B0604020202020204" pitchFamily="34" charset="0"/>
              </a:rPr>
              <a:t>their</a:t>
            </a:r>
            <a:r>
              <a:rPr lang="tr-TR" sz="2400" dirty="0" smtClean="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audits</a:t>
            </a:r>
            <a:r>
              <a:rPr lang="tr-TR" sz="2400"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As SAIs, the contributions we can make to this process will make a difference in people's lives.</a:t>
            </a:r>
          </a:p>
          <a:p>
            <a:r>
              <a:rPr lang="tr-TR" sz="2400" dirty="0" smtClean="0">
                <a:latin typeface="Arial" panose="020B0604020202020204" pitchFamily="34" charset="0"/>
                <a:cs typeface="Arial" panose="020B0604020202020204" pitchFamily="34" charset="0"/>
              </a:rPr>
              <a:t>T</a:t>
            </a:r>
            <a:r>
              <a:rPr lang="en-US" sz="2400" dirty="0" err="1" smtClean="0">
                <a:latin typeface="Arial" panose="020B0604020202020204" pitchFamily="34" charset="0"/>
                <a:cs typeface="Arial" panose="020B0604020202020204" pitchFamily="34" charset="0"/>
              </a:rPr>
              <a:t>herefore</a:t>
            </a:r>
            <a:r>
              <a:rPr lang="en-US" sz="2400" dirty="0">
                <a:latin typeface="Arial" panose="020B0604020202020204" pitchFamily="34" charset="0"/>
                <a:cs typeface="Arial" panose="020B0604020202020204" pitchFamily="34" charset="0"/>
              </a:rPr>
              <a:t>, it is </a:t>
            </a:r>
            <a:r>
              <a:rPr lang="en-US" sz="2400" dirty="0" smtClean="0">
                <a:latin typeface="Arial" panose="020B0604020202020204" pitchFamily="34" charset="0"/>
                <a:cs typeface="Arial" panose="020B0604020202020204" pitchFamily="34" charset="0"/>
              </a:rPr>
              <a:t>important</a:t>
            </a:r>
            <a:r>
              <a:rPr lang="tr-TR" sz="2400" dirty="0" smtClean="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to </a:t>
            </a:r>
            <a:r>
              <a:rPr lang="en-US" sz="2400" dirty="0">
                <a:latin typeface="Arial" panose="020B0604020202020204" pitchFamily="34" charset="0"/>
                <a:cs typeface="Arial" panose="020B0604020202020204" pitchFamily="34" charset="0"/>
              </a:rPr>
              <a:t>demonstrate strong emphasis on the </a:t>
            </a:r>
            <a:r>
              <a:rPr lang="en-US" sz="2400" dirty="0" smtClean="0">
                <a:latin typeface="Arial" panose="020B0604020202020204" pitchFamily="34" charset="0"/>
                <a:cs typeface="Arial" panose="020B0604020202020204" pitchFamily="34" charset="0"/>
              </a:rPr>
              <a:t>process</a:t>
            </a:r>
            <a:r>
              <a:rPr lang="tr-TR" sz="2400" dirty="0" smtClean="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and</a:t>
            </a:r>
            <a:r>
              <a:rPr lang="tr-TR" sz="2400" dirty="0" smtClean="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to </a:t>
            </a:r>
            <a:r>
              <a:rPr lang="en-US" sz="2400" dirty="0">
                <a:latin typeface="Arial" panose="020B0604020202020204" pitchFamily="34" charset="0"/>
                <a:cs typeface="Arial" panose="020B0604020202020204" pitchFamily="34" charset="0"/>
              </a:rPr>
              <a:t>implement effective audit methods </a:t>
            </a:r>
            <a:r>
              <a:rPr lang="en-US" sz="2400"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As SAIs</a:t>
            </a:r>
            <a:r>
              <a:rPr lang="en-US" sz="2400" dirty="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we</a:t>
            </a:r>
            <a:r>
              <a:rPr lang="tr-TR" sz="2400" dirty="0" smtClean="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may</a:t>
            </a:r>
            <a:r>
              <a:rPr lang="tr-TR" sz="2400" dirty="0" smtClean="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continue</a:t>
            </a:r>
            <a:r>
              <a:rPr lang="tr-TR" sz="2400" dirty="0" smtClean="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to</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contribut</a:t>
            </a:r>
            <a:r>
              <a:rPr lang="tr-TR" sz="2400" dirty="0" smtClean="0">
                <a:latin typeface="Arial" panose="020B0604020202020204" pitchFamily="34" charset="0"/>
                <a:cs typeface="Arial" panose="020B0604020202020204" pitchFamily="34" charset="0"/>
              </a:rPr>
              <a:t>e</a:t>
            </a:r>
            <a:r>
              <a:rPr lang="en-US" sz="2400" dirty="0" smtClean="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to the </a:t>
            </a:r>
            <a:r>
              <a:rPr lang="tr-TR" sz="2400" dirty="0" smtClean="0">
                <a:latin typeface="Arial" panose="020B0604020202020204" pitchFamily="34" charset="0"/>
                <a:cs typeface="Arial" panose="020B0604020202020204" pitchFamily="34" charset="0"/>
              </a:rPr>
              <a:t>2030 </a:t>
            </a:r>
            <a:r>
              <a:rPr lang="tr-TR" sz="2400" dirty="0" err="1" smtClean="0">
                <a:latin typeface="Arial" panose="020B0604020202020204" pitchFamily="34" charset="0"/>
                <a:cs typeface="Arial" panose="020B0604020202020204" pitchFamily="34" charset="0"/>
              </a:rPr>
              <a:t>Agenda</a:t>
            </a:r>
            <a:r>
              <a:rPr lang="en-US" sz="2400" dirty="0" smtClean="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process </a:t>
            </a:r>
            <a:r>
              <a:rPr lang="tr-TR" sz="2400" dirty="0" err="1" smtClean="0">
                <a:latin typeface="Arial" panose="020B0604020202020204" pitchFamily="34" charset="0"/>
                <a:cs typeface="Arial" panose="020B0604020202020204" pitchFamily="34" charset="0"/>
              </a:rPr>
              <a:t>incre</a:t>
            </a:r>
            <a:r>
              <a:rPr lang="en-US" sz="2400" dirty="0" err="1" smtClean="0">
                <a:latin typeface="Arial" panose="020B0604020202020204" pitchFamily="34" charset="0"/>
                <a:cs typeface="Arial" panose="020B0604020202020204" pitchFamily="34" charset="0"/>
              </a:rPr>
              <a:t>asingly</a:t>
            </a:r>
            <a:r>
              <a:rPr lang="en-US" sz="2400" dirty="0">
                <a:latin typeface="Arial" panose="020B0604020202020204" pitchFamily="34" charset="0"/>
                <a:cs typeface="Arial" panose="020B0604020202020204" pitchFamily="34" charset="0"/>
              </a:rPr>
              <a:t>.</a:t>
            </a:r>
            <a:endParaRPr lang="tr-TR" sz="2400" dirty="0">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fld id="{7C6393F0-5F03-450D-8FF3-E92B3F1D007E}" type="slidenum">
              <a:rPr lang="tr-TR" smtClean="0"/>
              <a:t>28</a:t>
            </a:fld>
            <a:endParaRPr lang="tr-TR"/>
          </a:p>
        </p:txBody>
      </p:sp>
    </p:spTree>
    <p:extLst>
      <p:ext uri="{BB962C8B-B14F-4D97-AF65-F5344CB8AC3E}">
        <p14:creationId xmlns:p14="http://schemas.microsoft.com/office/powerpoint/2010/main" val="37541659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324897" y="943896"/>
            <a:ext cx="10394707" cy="5348748"/>
          </a:xfrm>
        </p:spPr>
        <p:txBody>
          <a:bodyPr>
            <a:normAutofit/>
          </a:bodyPr>
          <a:lstStyle/>
          <a:p>
            <a:pPr marL="0" indent="0" algn="ctr">
              <a:buNone/>
            </a:pPr>
            <a:endParaRPr lang="tr-TR" sz="5400" dirty="0" smtClean="0"/>
          </a:p>
          <a:p>
            <a:pPr marL="0" indent="0" algn="ctr">
              <a:buNone/>
            </a:pPr>
            <a:r>
              <a:rPr lang="tr-TR" sz="5400" b="1" dirty="0" smtClean="0"/>
              <a:t>THANK YOU</a:t>
            </a:r>
          </a:p>
          <a:p>
            <a:pPr marL="0" indent="0" algn="ctr">
              <a:buNone/>
            </a:pPr>
            <a:r>
              <a:rPr lang="tr-TR" sz="2800" dirty="0" smtClean="0"/>
              <a:t>Necip BİLGİN</a:t>
            </a:r>
          </a:p>
          <a:p>
            <a:pPr marL="0" indent="0" algn="ctr">
              <a:buNone/>
            </a:pPr>
            <a:r>
              <a:rPr lang="tr-TR" sz="2800" dirty="0" smtClean="0">
                <a:hlinkClick r:id="rId3"/>
              </a:rPr>
              <a:t>necipbilgin@sayistay.gov.tr</a:t>
            </a:r>
            <a:endParaRPr lang="tr-TR" sz="2800" dirty="0" smtClean="0"/>
          </a:p>
          <a:p>
            <a:pPr marL="0" indent="0" algn="ctr">
              <a:buNone/>
            </a:pPr>
            <a:r>
              <a:rPr lang="tr-TR" sz="2800" dirty="0" smtClean="0"/>
              <a:t>www.sayistay.gov.tr_en</a:t>
            </a:r>
          </a:p>
          <a:p>
            <a:pPr marL="0" indent="0" algn="ctr">
              <a:buNone/>
            </a:pPr>
            <a:endParaRPr lang="tr-TR" sz="2800" dirty="0"/>
          </a:p>
          <a:p>
            <a:r>
              <a:rPr lang="tr-TR" sz="2800" dirty="0"/>
              <a:t>	</a:t>
            </a:r>
            <a:r>
              <a:rPr lang="tr-TR" sz="2800" dirty="0" smtClean="0"/>
              <a:t>			</a:t>
            </a:r>
            <a:r>
              <a:rPr lang="tr-TR" sz="2800" dirty="0"/>
              <a:t> </a:t>
            </a:r>
            <a:r>
              <a:rPr lang="tr-TR" sz="2800" dirty="0" smtClean="0"/>
              <a:t>				</a:t>
            </a:r>
            <a:r>
              <a:rPr lang="tr-TR" sz="2800" dirty="0" smtClean="0">
                <a:solidFill>
                  <a:srgbClr val="657786"/>
                </a:solidFill>
                <a:latin typeface="system-ui"/>
              </a:rPr>
              <a:t>@</a:t>
            </a:r>
            <a:r>
              <a:rPr lang="tr-TR" sz="2800" dirty="0" err="1" smtClean="0">
                <a:solidFill>
                  <a:srgbClr val="657786"/>
                </a:solidFill>
                <a:latin typeface="system-ui"/>
              </a:rPr>
              <a:t>TurkishSAI</a:t>
            </a:r>
            <a:r>
              <a:rPr lang="tr-TR" sz="2800" dirty="0" smtClean="0">
                <a:solidFill>
                  <a:srgbClr val="657786"/>
                </a:solidFill>
                <a:latin typeface="system-ui"/>
              </a:rPr>
              <a:t> 								</a:t>
            </a:r>
            <a:endParaRPr lang="tr-TR" sz="2800" dirty="0" smtClean="0"/>
          </a:p>
          <a:p>
            <a:pPr marL="0" indent="0">
              <a:buNone/>
            </a:pPr>
            <a:r>
              <a:rPr lang="tr-TR" sz="2800" dirty="0"/>
              <a:t>	</a:t>
            </a:r>
            <a:r>
              <a:rPr lang="tr-TR" sz="2800" dirty="0" smtClean="0"/>
              <a:t>			</a:t>
            </a:r>
            <a:r>
              <a:rPr lang="tr-TR" sz="2800" dirty="0"/>
              <a:t> </a:t>
            </a:r>
            <a:r>
              <a:rPr lang="tr-TR" sz="2800" dirty="0" smtClean="0"/>
              <a:t>				</a:t>
            </a:r>
            <a:r>
              <a:rPr lang="tr-TR" sz="2800" dirty="0" smtClean="0">
                <a:solidFill>
                  <a:srgbClr val="657786"/>
                </a:solidFill>
                <a:latin typeface="system-ui"/>
              </a:rPr>
              <a:t>@</a:t>
            </a:r>
            <a:r>
              <a:rPr lang="tr-TR" sz="2800" dirty="0" err="1" smtClean="0">
                <a:solidFill>
                  <a:srgbClr val="657786"/>
                </a:solidFill>
                <a:latin typeface="system-ui"/>
              </a:rPr>
              <a:t>SDG_TurkishSAI</a:t>
            </a:r>
            <a:endParaRPr lang="tr-TR" sz="2800" dirty="0"/>
          </a:p>
        </p:txBody>
      </p:sp>
      <p:sp>
        <p:nvSpPr>
          <p:cNvPr id="4" name="Slayt Numarası Yer Tutucusu 3"/>
          <p:cNvSpPr>
            <a:spLocks noGrp="1"/>
          </p:cNvSpPr>
          <p:nvPr>
            <p:ph type="sldNum" sz="quarter" idx="12"/>
          </p:nvPr>
        </p:nvSpPr>
        <p:spPr/>
        <p:txBody>
          <a:bodyPr/>
          <a:lstStyle/>
          <a:p>
            <a:fld id="{7C6393F0-5F03-450D-8FF3-E92B3F1D007E}" type="slidenum">
              <a:rPr lang="tr-TR" smtClean="0"/>
              <a:t>29</a:t>
            </a:fld>
            <a:endParaRPr lang="tr-TR"/>
          </a:p>
        </p:txBody>
      </p:sp>
      <p:pic>
        <p:nvPicPr>
          <p:cNvPr id="2" name="Resim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8786" y="5104485"/>
            <a:ext cx="1013315" cy="932758"/>
          </a:xfrm>
          <a:prstGeom prst="rect">
            <a:avLst/>
          </a:prstGeom>
        </p:spPr>
      </p:pic>
      <p:pic>
        <p:nvPicPr>
          <p:cNvPr id="5" name="Resim 4" descr="Dosya:Sayistay.png - Vikipedi"/>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27690" y="4767472"/>
            <a:ext cx="1421797" cy="1421797"/>
          </a:xfrm>
          <a:prstGeom prst="rect">
            <a:avLst/>
          </a:prstGeom>
        </p:spPr>
      </p:pic>
    </p:spTree>
    <p:extLst>
      <p:ext uri="{BB962C8B-B14F-4D97-AF65-F5344CB8AC3E}">
        <p14:creationId xmlns:p14="http://schemas.microsoft.com/office/powerpoint/2010/main" val="27506107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smtClean="0"/>
              <a:t>Sustainable</a:t>
            </a:r>
            <a:r>
              <a:rPr lang="tr-TR" b="1" dirty="0" smtClean="0"/>
              <a:t> Development </a:t>
            </a:r>
            <a:r>
              <a:rPr lang="tr-TR" b="1" dirty="0" err="1" smtClean="0"/>
              <a:t>Goals</a:t>
            </a:r>
            <a:endParaRPr lang="tr-TR" b="1" dirty="0"/>
          </a:p>
        </p:txBody>
      </p:sp>
      <p:sp>
        <p:nvSpPr>
          <p:cNvPr id="3" name="İçerik Yer Tutucusu 2"/>
          <p:cNvSpPr>
            <a:spLocks noGrp="1"/>
          </p:cNvSpPr>
          <p:nvPr>
            <p:ph idx="1"/>
          </p:nvPr>
        </p:nvSpPr>
        <p:spPr/>
        <p:txBody>
          <a:bodyPr anchor="ctr">
            <a:normAutofit/>
          </a:bodyPr>
          <a:lstStyle/>
          <a:p>
            <a:r>
              <a:rPr lang="en-US" dirty="0"/>
              <a:t>“</a:t>
            </a:r>
            <a:r>
              <a:rPr lang="en-US" dirty="0">
                <a:latin typeface="Arial" panose="020B0604020202020204" pitchFamily="34" charset="0"/>
                <a:cs typeface="Arial" panose="020B0604020202020204" pitchFamily="34" charset="0"/>
              </a:rPr>
              <a:t>Transforming our World: the 2030 Agenda for Sustainable Development”</a:t>
            </a:r>
          </a:p>
          <a:p>
            <a:pPr marL="0" indent="0">
              <a:buNone/>
            </a:pPr>
            <a:r>
              <a:rPr lang="tr-TR"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United </a:t>
            </a:r>
            <a:r>
              <a:rPr lang="en-US" dirty="0">
                <a:latin typeface="Arial" panose="020B0604020202020204" pitchFamily="34" charset="0"/>
                <a:cs typeface="Arial" panose="020B0604020202020204" pitchFamily="34" charset="0"/>
              </a:rPr>
              <a:t>Nations General Assembly Resolution A/RES/70/1, 25 </a:t>
            </a:r>
            <a:r>
              <a:rPr lang="en-US" dirty="0" smtClean="0">
                <a:latin typeface="Arial" panose="020B0604020202020204" pitchFamily="34" charset="0"/>
                <a:cs typeface="Arial" panose="020B0604020202020204" pitchFamily="34" charset="0"/>
              </a:rPr>
              <a:t>September</a:t>
            </a:r>
            <a:r>
              <a:rPr lang="tr-TR" dirty="0" smtClean="0">
                <a:latin typeface="Arial" panose="020B0604020202020204" pitchFamily="34" charset="0"/>
                <a:cs typeface="Arial" panose="020B0604020202020204" pitchFamily="34" charset="0"/>
              </a:rPr>
              <a:t> 2015</a:t>
            </a:r>
            <a:endParaRPr lang="tr-TR" dirty="0">
              <a:latin typeface="Arial" panose="020B0604020202020204" pitchFamily="34" charset="0"/>
              <a:cs typeface="Arial" panose="020B0604020202020204" pitchFamily="34" charset="0"/>
            </a:endParaRPr>
          </a:p>
          <a:p>
            <a:pPr lvl="1"/>
            <a:r>
              <a:rPr lang="tr-TR" dirty="0">
                <a:latin typeface="Arial" panose="020B0604020202020204" pitchFamily="34" charset="0"/>
                <a:cs typeface="Arial" panose="020B0604020202020204" pitchFamily="34" charset="0"/>
              </a:rPr>
              <a:t>17 </a:t>
            </a:r>
            <a:r>
              <a:rPr lang="tr-TR" dirty="0" err="1">
                <a:latin typeface="Arial" panose="020B0604020202020204" pitchFamily="34" charset="0"/>
                <a:cs typeface="Arial" panose="020B0604020202020204" pitchFamily="34" charset="0"/>
              </a:rPr>
              <a:t>Sustainable</a:t>
            </a:r>
            <a:r>
              <a:rPr lang="tr-TR" dirty="0">
                <a:latin typeface="Arial" panose="020B0604020202020204" pitchFamily="34" charset="0"/>
                <a:cs typeface="Arial" panose="020B0604020202020204" pitchFamily="34" charset="0"/>
              </a:rPr>
              <a:t> Development </a:t>
            </a:r>
            <a:r>
              <a:rPr lang="tr-TR" dirty="0" err="1">
                <a:latin typeface="Arial" panose="020B0604020202020204" pitchFamily="34" charset="0"/>
                <a:cs typeface="Arial" panose="020B0604020202020204" pitchFamily="34" charset="0"/>
              </a:rPr>
              <a:t>Goals</a:t>
            </a:r>
            <a:endParaRPr lang="tr-TR" dirty="0">
              <a:latin typeface="Arial" panose="020B0604020202020204" pitchFamily="34" charset="0"/>
              <a:cs typeface="Arial" panose="020B0604020202020204" pitchFamily="34" charset="0"/>
            </a:endParaRPr>
          </a:p>
          <a:p>
            <a:pPr lvl="1"/>
            <a:r>
              <a:rPr lang="tr-TR" dirty="0">
                <a:latin typeface="Arial" panose="020B0604020202020204" pitchFamily="34" charset="0"/>
                <a:cs typeface="Arial" panose="020B0604020202020204" pitchFamily="34" charset="0"/>
              </a:rPr>
              <a:t>169 </a:t>
            </a:r>
            <a:r>
              <a:rPr lang="tr-TR" dirty="0" err="1">
                <a:latin typeface="Arial" panose="020B0604020202020204" pitchFamily="34" charset="0"/>
                <a:cs typeface="Arial" panose="020B0604020202020204" pitchFamily="34" charset="0"/>
              </a:rPr>
              <a:t>targets</a:t>
            </a:r>
            <a:endParaRPr lang="tr-TR" dirty="0">
              <a:latin typeface="Arial" panose="020B0604020202020204" pitchFamily="34" charset="0"/>
              <a:cs typeface="Arial" panose="020B0604020202020204" pitchFamily="34" charset="0"/>
            </a:endParaRPr>
          </a:p>
          <a:p>
            <a:pPr lvl="1"/>
            <a:r>
              <a:rPr lang="tr-TR" dirty="0" smtClean="0">
                <a:latin typeface="Arial" panose="020B0604020202020204" pitchFamily="34" charset="0"/>
                <a:cs typeface="Arial" panose="020B0604020202020204" pitchFamily="34" charset="0"/>
              </a:rPr>
              <a:t>241 </a:t>
            </a:r>
            <a:r>
              <a:rPr lang="tr-TR" dirty="0" err="1" smtClean="0">
                <a:latin typeface="Arial" panose="020B0604020202020204" pitchFamily="34" charset="0"/>
                <a:cs typeface="Arial" panose="020B0604020202020204" pitchFamily="34" charset="0"/>
              </a:rPr>
              <a:t>indicators</a:t>
            </a:r>
            <a:endParaRPr lang="tr-TR" dirty="0" smtClean="0">
              <a:latin typeface="Arial" panose="020B0604020202020204" pitchFamily="34" charset="0"/>
              <a:cs typeface="Arial" panose="020B0604020202020204" pitchFamily="34" charset="0"/>
            </a:endParaRPr>
          </a:p>
          <a:p>
            <a:pPr lvl="1"/>
            <a:r>
              <a:rPr lang="tr-TR" dirty="0" smtClean="0">
                <a:latin typeface="Arial" panose="020B0604020202020204" pitchFamily="34" charset="0"/>
                <a:cs typeface="Arial" panose="020B0604020202020204" pitchFamily="34" charset="0"/>
              </a:rPr>
              <a:t>An </a:t>
            </a:r>
            <a:r>
              <a:rPr lang="tr-TR" dirty="0" err="1" smtClean="0">
                <a:latin typeface="Arial" panose="020B0604020202020204" pitchFamily="34" charset="0"/>
                <a:cs typeface="Arial" panose="020B0604020202020204" pitchFamily="34" charset="0"/>
              </a:rPr>
              <a:t>explicit</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pledge</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to</a:t>
            </a:r>
            <a:r>
              <a:rPr lang="tr-TR"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a:t>
            </a:r>
            <a:r>
              <a:rPr lang="tr-TR" dirty="0" err="1">
                <a:latin typeface="Arial" panose="020B0604020202020204" pitchFamily="34" charset="0"/>
                <a:cs typeface="Arial" panose="020B0604020202020204" pitchFamily="34" charset="0"/>
              </a:rPr>
              <a:t>leaving</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no</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one</a:t>
            </a:r>
            <a:r>
              <a:rPr lang="tr-TR" dirty="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behind</a:t>
            </a: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 universal, transformative and integrated agenda that heralds a </a:t>
            </a:r>
            <a:r>
              <a:rPr lang="en-US" dirty="0" smtClean="0">
                <a:latin typeface="Arial" panose="020B0604020202020204" pitchFamily="34" charset="0"/>
                <a:cs typeface="Arial" panose="020B0604020202020204" pitchFamily="34" charset="0"/>
              </a:rPr>
              <a:t>historic</a:t>
            </a:r>
            <a:r>
              <a:rPr lang="tr-TR"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turning </a:t>
            </a:r>
            <a:r>
              <a:rPr lang="en-US" dirty="0">
                <a:latin typeface="Arial" panose="020B0604020202020204" pitchFamily="34" charset="0"/>
                <a:cs typeface="Arial" panose="020B0604020202020204" pitchFamily="34" charset="0"/>
              </a:rPr>
              <a:t>point for our world” – UN Secretary-General Ban Ki-Moon (2015)</a:t>
            </a:r>
            <a:endParaRPr lang="tr-TR" dirty="0">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fld id="{7C6393F0-5F03-450D-8FF3-E92B3F1D007E}" type="slidenum">
              <a:rPr lang="tr-TR" smtClean="0"/>
              <a:t>3</a:t>
            </a:fld>
            <a:endParaRPr lang="tr-TR"/>
          </a:p>
        </p:txBody>
      </p:sp>
    </p:spTree>
    <p:extLst>
      <p:ext uri="{BB962C8B-B14F-4D97-AF65-F5344CB8AC3E}">
        <p14:creationId xmlns:p14="http://schemas.microsoft.com/office/powerpoint/2010/main" val="16098301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a:latin typeface="Arial" panose="020B0604020202020204" pitchFamily="34" charset="0"/>
                <a:cs typeface="Arial" panose="020B0604020202020204" pitchFamily="34" charset="0"/>
              </a:rPr>
              <a:t>SAIs</a:t>
            </a:r>
            <a:r>
              <a:rPr lang="tr-TR" b="1" dirty="0">
                <a:latin typeface="Arial" panose="020B0604020202020204" pitchFamily="34" charset="0"/>
                <a:cs typeface="Arial" panose="020B0604020202020204" pitchFamily="34" charset="0"/>
              </a:rPr>
              <a:t> </a:t>
            </a:r>
            <a:r>
              <a:rPr lang="tr-TR" b="1" dirty="0" err="1">
                <a:latin typeface="Arial" panose="020B0604020202020204" pitchFamily="34" charset="0"/>
                <a:cs typeface="Arial" panose="020B0604020202020204" pitchFamily="34" charset="0"/>
              </a:rPr>
              <a:t>Contribute</a:t>
            </a:r>
            <a:r>
              <a:rPr lang="tr-TR" b="1" dirty="0">
                <a:latin typeface="Arial" panose="020B0604020202020204" pitchFamily="34" charset="0"/>
                <a:cs typeface="Arial" panose="020B0604020202020204" pitchFamily="34" charset="0"/>
              </a:rPr>
              <a:t> </a:t>
            </a:r>
            <a:r>
              <a:rPr lang="tr-TR" b="1" dirty="0" err="1">
                <a:latin typeface="Arial" panose="020B0604020202020204" pitchFamily="34" charset="0"/>
                <a:cs typeface="Arial" panose="020B0604020202020204" pitchFamily="34" charset="0"/>
              </a:rPr>
              <a:t>to</a:t>
            </a:r>
            <a:r>
              <a:rPr lang="tr-TR" b="1" dirty="0">
                <a:latin typeface="Arial" panose="020B0604020202020204" pitchFamily="34" charset="0"/>
                <a:cs typeface="Arial" panose="020B0604020202020204" pitchFamily="34" charset="0"/>
              </a:rPr>
              <a:t> </a:t>
            </a:r>
            <a:r>
              <a:rPr lang="tr-TR" b="1" dirty="0" err="1">
                <a:latin typeface="Arial" panose="020B0604020202020204" pitchFamily="34" charset="0"/>
                <a:cs typeface="Arial" panose="020B0604020202020204" pitchFamily="34" charset="0"/>
              </a:rPr>
              <a:t>SDGs</a:t>
            </a:r>
            <a:r>
              <a:rPr lang="tr-TR" b="1" dirty="0">
                <a:latin typeface="Arial" panose="020B0604020202020204" pitchFamily="34" charset="0"/>
                <a:cs typeface="Arial" panose="020B0604020202020204" pitchFamily="34" charset="0"/>
              </a:rPr>
              <a:t> </a:t>
            </a:r>
            <a:r>
              <a:rPr lang="tr-TR" b="1" dirty="0" err="1">
                <a:latin typeface="Arial" panose="020B0604020202020204" pitchFamily="34" charset="0"/>
                <a:cs typeface="Arial" panose="020B0604020202020204" pitchFamily="34" charset="0"/>
              </a:rPr>
              <a:t>process</a:t>
            </a:r>
            <a:endParaRPr lang="tr-TR" dirty="0">
              <a:latin typeface="Arial" panose="020B0604020202020204" pitchFamily="34" charset="0"/>
              <a:cs typeface="Arial" panose="020B0604020202020204" pitchFamily="34" charset="0"/>
            </a:endParaRPr>
          </a:p>
        </p:txBody>
      </p:sp>
      <p:sp>
        <p:nvSpPr>
          <p:cNvPr id="6" name="İçerik Yer Tutucusu 5"/>
          <p:cNvSpPr>
            <a:spLocks noGrp="1"/>
          </p:cNvSpPr>
          <p:nvPr>
            <p:ph idx="1"/>
          </p:nvPr>
        </p:nvSpPr>
        <p:spPr>
          <a:xfrm>
            <a:off x="2589212" y="2153265"/>
            <a:ext cx="8915400" cy="3777622"/>
          </a:xfrm>
        </p:spPr>
        <p:txBody>
          <a:bodyPr>
            <a:normAutofit/>
          </a:bodyPr>
          <a:lstStyle/>
          <a:p>
            <a:r>
              <a:rPr lang="en-US" sz="2400" dirty="0" smtClean="0">
                <a:latin typeface="Arial" panose="020B0604020202020204" pitchFamily="34" charset="0"/>
                <a:cs typeface="Arial" panose="020B0604020202020204" pitchFamily="34" charset="0"/>
              </a:rPr>
              <a:t>INTOSAI</a:t>
            </a:r>
            <a:r>
              <a:rPr lang="tr-TR" sz="2400" dirty="0" smtClean="0">
                <a:latin typeface="Arial" panose="020B0604020202020204" pitchFamily="34" charset="0"/>
                <a:cs typeface="Arial" panose="020B0604020202020204" pitchFamily="34" charset="0"/>
              </a:rPr>
              <a:t>;</a:t>
            </a:r>
            <a:r>
              <a:rPr lang="en-US" sz="2400" dirty="0" smtClean="0">
                <a:latin typeface="Arial" panose="020B0604020202020204" pitchFamily="34" charset="0"/>
                <a:cs typeface="Arial" panose="020B0604020202020204" pitchFamily="34" charset="0"/>
              </a:rPr>
              <a:t> </a:t>
            </a:r>
            <a:endParaRPr lang="tr-TR" sz="2400" dirty="0" smtClean="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a:t>
            </a:r>
            <a:r>
              <a:rPr lang="en-US" sz="2400" i="1" dirty="0">
                <a:latin typeface="Arial" panose="020B0604020202020204" pitchFamily="34" charset="0"/>
                <a:cs typeface="Arial" panose="020B0604020202020204" pitchFamily="34" charset="0"/>
              </a:rPr>
              <a:t>aims to become an authoritative, independent voice on the </a:t>
            </a:r>
            <a:r>
              <a:rPr lang="en-US" sz="2400" i="1" dirty="0" smtClean="0">
                <a:latin typeface="Arial" panose="020B0604020202020204" pitchFamily="34" charset="0"/>
                <a:cs typeface="Arial" panose="020B0604020202020204" pitchFamily="34" charset="0"/>
              </a:rPr>
              <a:t>challenges</a:t>
            </a:r>
            <a:r>
              <a:rPr lang="tr-TR" sz="2400" i="1" dirty="0" smtClean="0">
                <a:latin typeface="Arial" panose="020B0604020202020204" pitchFamily="34" charset="0"/>
                <a:cs typeface="Arial" panose="020B0604020202020204" pitchFamily="34" charset="0"/>
              </a:rPr>
              <a:t> </a:t>
            </a:r>
            <a:r>
              <a:rPr lang="en-US" sz="2400" i="1" dirty="0" smtClean="0">
                <a:latin typeface="Arial" panose="020B0604020202020204" pitchFamily="34" charset="0"/>
                <a:cs typeface="Arial" panose="020B0604020202020204" pitchFamily="34" charset="0"/>
              </a:rPr>
              <a:t>facing </a:t>
            </a:r>
            <a:r>
              <a:rPr lang="en-US" sz="2400" i="1" dirty="0">
                <a:latin typeface="Arial" panose="020B0604020202020204" pitchFamily="34" charset="0"/>
                <a:cs typeface="Arial" panose="020B0604020202020204" pitchFamily="34" charset="0"/>
              </a:rPr>
              <a:t>the global community in planning and implementing the SDGs and </a:t>
            </a:r>
            <a:r>
              <a:rPr lang="en-US" sz="2400" i="1" dirty="0" smtClean="0">
                <a:latin typeface="Arial" panose="020B0604020202020204" pitchFamily="34" charset="0"/>
                <a:cs typeface="Arial" panose="020B0604020202020204" pitchFamily="34" charset="0"/>
              </a:rPr>
              <a:t>reporting</a:t>
            </a:r>
            <a:r>
              <a:rPr lang="tr-TR" sz="2400" i="1" dirty="0" smtClean="0">
                <a:latin typeface="Arial" panose="020B0604020202020204" pitchFamily="34" charset="0"/>
                <a:cs typeface="Arial" panose="020B0604020202020204" pitchFamily="34" charset="0"/>
              </a:rPr>
              <a:t> </a:t>
            </a:r>
            <a:r>
              <a:rPr lang="en-US" sz="2400" i="1" dirty="0" smtClean="0">
                <a:latin typeface="Arial" panose="020B0604020202020204" pitchFamily="34" charset="0"/>
                <a:cs typeface="Arial" panose="020B0604020202020204" pitchFamily="34" charset="0"/>
              </a:rPr>
              <a:t>on </a:t>
            </a:r>
            <a:r>
              <a:rPr lang="en-US" sz="2400" i="1" dirty="0">
                <a:latin typeface="Arial" panose="020B0604020202020204" pitchFamily="34" charset="0"/>
                <a:cs typeface="Arial" panose="020B0604020202020204" pitchFamily="34" charset="0"/>
              </a:rPr>
              <a:t>their progress</a:t>
            </a:r>
            <a:r>
              <a:rPr lang="en-US" sz="2400" dirty="0">
                <a:latin typeface="Arial" panose="020B0604020202020204" pitchFamily="34" charset="0"/>
                <a:cs typeface="Arial" panose="020B0604020202020204" pitchFamily="34" charset="0"/>
              </a:rPr>
              <a:t>.” (Abu Dhabi Declaration, December 2016)</a:t>
            </a:r>
          </a:p>
          <a:p>
            <a:r>
              <a:rPr lang="en-US" sz="2400" dirty="0">
                <a:latin typeface="Arial" panose="020B0604020202020204" pitchFamily="34" charset="0"/>
                <a:cs typeface="Arial" panose="020B0604020202020204" pitchFamily="34" charset="0"/>
              </a:rPr>
              <a:t>Cross-cutting priority: contributing to the follow-up and review of the </a:t>
            </a:r>
            <a:r>
              <a:rPr lang="en-US" sz="2400" dirty="0" smtClean="0">
                <a:latin typeface="Arial" panose="020B0604020202020204" pitchFamily="34" charset="0"/>
                <a:cs typeface="Arial" panose="020B0604020202020204" pitchFamily="34" charset="0"/>
              </a:rPr>
              <a:t>SDGs</a:t>
            </a:r>
            <a:r>
              <a:rPr lang="tr-TR" sz="2400" dirty="0" smtClean="0">
                <a:latin typeface="Arial" panose="020B0604020202020204" pitchFamily="34" charset="0"/>
                <a:cs typeface="Arial" panose="020B0604020202020204" pitchFamily="34" charset="0"/>
              </a:rPr>
              <a:t>.</a:t>
            </a:r>
            <a:endParaRPr lang="tr-TR" sz="2400" dirty="0">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lstStyle/>
          <a:p>
            <a:fld id="{7C6393F0-5F03-450D-8FF3-E92B3F1D007E}" type="slidenum">
              <a:rPr lang="tr-TR" smtClean="0"/>
              <a:t>4</a:t>
            </a:fld>
            <a:endParaRPr lang="tr-TR"/>
          </a:p>
        </p:txBody>
      </p:sp>
    </p:spTree>
    <p:extLst>
      <p:ext uri="{BB962C8B-B14F-4D97-AF65-F5344CB8AC3E}">
        <p14:creationId xmlns:p14="http://schemas.microsoft.com/office/powerpoint/2010/main" val="31042483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592924" y="624110"/>
            <a:ext cx="8911687" cy="1096535"/>
          </a:xfr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smtClean="0"/>
              <a:t>SAIs</a:t>
            </a:r>
            <a:r>
              <a:rPr lang="tr-TR" b="1" dirty="0" smtClean="0"/>
              <a:t> </a:t>
            </a:r>
            <a:r>
              <a:rPr lang="tr-TR" b="1" dirty="0" err="1" smtClean="0"/>
              <a:t>Contribute</a:t>
            </a:r>
            <a:r>
              <a:rPr lang="tr-TR" b="1" dirty="0" smtClean="0"/>
              <a:t> </a:t>
            </a:r>
            <a:r>
              <a:rPr lang="tr-TR" b="1" dirty="0" err="1" smtClean="0"/>
              <a:t>to</a:t>
            </a:r>
            <a:r>
              <a:rPr lang="tr-TR" b="1" dirty="0" smtClean="0"/>
              <a:t> </a:t>
            </a:r>
            <a:r>
              <a:rPr lang="tr-TR" b="1" dirty="0" err="1" smtClean="0"/>
              <a:t>SDGs</a:t>
            </a:r>
            <a:r>
              <a:rPr lang="tr-TR" b="1" dirty="0" smtClean="0"/>
              <a:t> </a:t>
            </a:r>
            <a:r>
              <a:rPr lang="tr-TR" b="1" dirty="0" err="1" smtClean="0"/>
              <a:t>process</a:t>
            </a:r>
            <a:endParaRPr lang="tr-TR" b="1" dirty="0"/>
          </a:p>
        </p:txBody>
      </p:sp>
      <p:pic>
        <p:nvPicPr>
          <p:cNvPr id="6" name="İçerik Yer Tutucusu 5"/>
          <p:cNvPicPr>
            <a:picLocks noGrp="1" noChangeAspect="1"/>
          </p:cNvPicPr>
          <p:nvPr>
            <p:ph sz="half" idx="1"/>
          </p:nvPr>
        </p:nvPicPr>
        <p:blipFill>
          <a:blip r:embed="rId2"/>
          <a:stretch>
            <a:fillRect/>
          </a:stretch>
        </p:blipFill>
        <p:spPr>
          <a:xfrm>
            <a:off x="2795954" y="1841583"/>
            <a:ext cx="3631223" cy="4062261"/>
          </a:xfrm>
          <a:prstGeom prst="rect">
            <a:avLst/>
          </a:prstGeom>
        </p:spPr>
      </p:pic>
      <p:sp>
        <p:nvSpPr>
          <p:cNvPr id="5" name="İçerik Yer Tutucusu 4"/>
          <p:cNvSpPr>
            <a:spLocks noGrp="1"/>
          </p:cNvSpPr>
          <p:nvPr>
            <p:ph sz="half" idx="2"/>
          </p:nvPr>
        </p:nvSpPr>
        <p:spPr/>
        <p:txBody>
          <a:bodyPr/>
          <a:lstStyle/>
          <a:p>
            <a:r>
              <a:rPr lang="en-GB" sz="2400" dirty="0">
                <a:latin typeface="Arial" panose="020B0604020202020204" pitchFamily="34" charset="0"/>
                <a:cs typeface="Arial" panose="020B0604020202020204" pitchFamily="34" charset="0"/>
              </a:rPr>
              <a:t>In its current discussions building up to the INCOSAI in December 2016, INTOSAI identified four approaches through which INTOSAI and SAIs can contribute to the implementation of SDGs</a:t>
            </a:r>
            <a:r>
              <a:rPr lang="en-GB" sz="2400" dirty="0"/>
              <a:t>. </a:t>
            </a:r>
            <a:endParaRPr lang="tr-TR" sz="2400" dirty="0"/>
          </a:p>
          <a:p>
            <a:pPr marL="0" indent="0">
              <a:buNone/>
            </a:pPr>
            <a:endParaRPr lang="tr-TR" dirty="0"/>
          </a:p>
        </p:txBody>
      </p:sp>
      <p:sp>
        <p:nvSpPr>
          <p:cNvPr id="3" name="Slayt Numarası Yer Tutucusu 2"/>
          <p:cNvSpPr>
            <a:spLocks noGrp="1"/>
          </p:cNvSpPr>
          <p:nvPr>
            <p:ph type="sldNum" sz="quarter" idx="12"/>
          </p:nvPr>
        </p:nvSpPr>
        <p:spPr/>
        <p:txBody>
          <a:bodyPr/>
          <a:lstStyle/>
          <a:p>
            <a:fld id="{7C6393F0-5F03-450D-8FF3-E92B3F1D007E}" type="slidenum">
              <a:rPr lang="tr-TR" smtClean="0"/>
              <a:t>5</a:t>
            </a:fld>
            <a:endParaRPr lang="tr-TR"/>
          </a:p>
        </p:txBody>
      </p:sp>
    </p:spTree>
    <p:extLst>
      <p:ext uri="{BB962C8B-B14F-4D97-AF65-F5344CB8AC3E}">
        <p14:creationId xmlns:p14="http://schemas.microsoft.com/office/powerpoint/2010/main" val="25955104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76847" y="624110"/>
            <a:ext cx="8911687" cy="1280890"/>
          </a:xfrm>
        </p:spPr>
        <p:style>
          <a:lnRef idx="2">
            <a:schemeClr val="accent2">
              <a:shade val="50000"/>
            </a:schemeClr>
          </a:lnRef>
          <a:fillRef idx="1">
            <a:schemeClr val="accent2"/>
          </a:fillRef>
          <a:effectRef idx="0">
            <a:schemeClr val="accent2"/>
          </a:effectRef>
          <a:fontRef idx="minor">
            <a:schemeClr val="lt1"/>
          </a:fontRef>
        </p:style>
        <p:txBody>
          <a:bodyPr anchor="ctr">
            <a:normAutofit fontScale="90000"/>
          </a:bodyPr>
          <a:lstStyle/>
          <a:p>
            <a:pPr algn="ctr"/>
            <a:r>
              <a:rPr lang="tr-TR" b="1" dirty="0" smtClean="0"/>
              <a:t/>
            </a:r>
            <a:br>
              <a:rPr lang="tr-TR" b="1" dirty="0" smtClean="0"/>
            </a:br>
            <a:r>
              <a:rPr lang="tr-TR" b="1" dirty="0"/>
              <a:t/>
            </a:r>
            <a:br>
              <a:rPr lang="tr-TR" b="1" dirty="0"/>
            </a:br>
            <a:r>
              <a:rPr lang="tr-TR" b="1" dirty="0" err="1" smtClean="0"/>
              <a:t>Agenda</a:t>
            </a:r>
            <a:r>
              <a:rPr lang="tr-TR" b="1" dirty="0" smtClean="0"/>
              <a:t> 2030 </a:t>
            </a:r>
            <a:r>
              <a:rPr lang="tr-TR" b="1" dirty="0" err="1" smtClean="0"/>
              <a:t>and</a:t>
            </a:r>
            <a:r>
              <a:rPr lang="tr-TR" b="1" dirty="0" smtClean="0"/>
              <a:t> SAI </a:t>
            </a:r>
            <a:r>
              <a:rPr lang="tr-TR" b="1" dirty="0" err="1" smtClean="0"/>
              <a:t>Audits</a:t>
            </a:r>
            <a:r>
              <a:rPr lang="tr-TR" b="1" dirty="0" smtClean="0"/>
              <a:t/>
            </a:r>
            <a:br>
              <a:rPr lang="tr-TR" b="1" dirty="0" smtClean="0"/>
            </a:br>
            <a:r>
              <a:rPr lang="tr-TR" b="1" dirty="0"/>
              <a:t/>
            </a:r>
            <a:br>
              <a:rPr lang="tr-TR" b="1" dirty="0"/>
            </a:br>
            <a:endParaRPr lang="tr-TR" b="1" dirty="0"/>
          </a:p>
        </p:txBody>
      </p:sp>
      <p:sp>
        <p:nvSpPr>
          <p:cNvPr id="3" name="İçerik Yer Tutucusu 2"/>
          <p:cNvSpPr>
            <a:spLocks noGrp="1"/>
          </p:cNvSpPr>
          <p:nvPr>
            <p:ph idx="1"/>
          </p:nvPr>
        </p:nvSpPr>
        <p:spPr>
          <a:xfrm>
            <a:off x="2180304" y="2625213"/>
            <a:ext cx="8625348" cy="3712934"/>
          </a:xfrm>
        </p:spPr>
        <p:txBody>
          <a:bodyPr>
            <a:normAutofit/>
          </a:bodyPr>
          <a:lstStyle/>
          <a:p>
            <a:r>
              <a:rPr lang="tr-TR" b="1" dirty="0" err="1">
                <a:latin typeface="Arial" panose="020B0604020202020204" pitchFamily="34" charset="0"/>
                <a:cs typeface="Arial" panose="020B0604020202020204" pitchFamily="34" charset="0"/>
              </a:rPr>
              <a:t>Making</a:t>
            </a:r>
            <a:r>
              <a:rPr lang="tr-TR" b="1" dirty="0">
                <a:latin typeface="Arial" panose="020B0604020202020204" pitchFamily="34" charset="0"/>
                <a:cs typeface="Arial" panose="020B0604020202020204" pitchFamily="34" charset="0"/>
              </a:rPr>
              <a:t> a </a:t>
            </a:r>
            <a:r>
              <a:rPr lang="tr-TR" b="1" dirty="0" err="1">
                <a:latin typeface="Arial" panose="020B0604020202020204" pitchFamily="34" charset="0"/>
                <a:cs typeface="Arial" panose="020B0604020202020204" pitchFamily="34" charset="0"/>
              </a:rPr>
              <a:t>difference</a:t>
            </a:r>
            <a:endParaRPr lang="tr-TR"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By auditing national implementation of the Sustainable Development Goals, Supreme </a:t>
            </a:r>
            <a:r>
              <a:rPr lang="en-US" dirty="0" smtClean="0">
                <a:latin typeface="Arial" panose="020B0604020202020204" pitchFamily="34" charset="0"/>
                <a:cs typeface="Arial" panose="020B0604020202020204" pitchFamily="34" charset="0"/>
              </a:rPr>
              <a:t>Audit</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Institutions</a:t>
            </a:r>
            <a:r>
              <a:rPr lang="tr-TR" dirty="0" smtClean="0">
                <a:latin typeface="Arial" panose="020B0604020202020204" pitchFamily="34" charset="0"/>
                <a:cs typeface="Arial" panose="020B0604020202020204" pitchFamily="34" charset="0"/>
              </a:rPr>
              <a:t> </a:t>
            </a:r>
            <a:r>
              <a:rPr lang="tr-TR" dirty="0">
                <a:latin typeface="Arial" panose="020B0604020202020204" pitchFamily="34" charset="0"/>
                <a:cs typeface="Arial" panose="020B0604020202020204" pitchFamily="34" charset="0"/>
              </a:rPr>
              <a:t>can:</a:t>
            </a:r>
          </a:p>
          <a:p>
            <a:r>
              <a:rPr lang="en-US" dirty="0" smtClean="0">
                <a:latin typeface="Arial" panose="020B0604020202020204" pitchFamily="34" charset="0"/>
                <a:cs typeface="Arial" panose="020B0604020202020204" pitchFamily="34" charset="0"/>
              </a:rPr>
              <a:t>make </a:t>
            </a:r>
            <a:r>
              <a:rPr lang="en-US" dirty="0">
                <a:latin typeface="Arial" panose="020B0604020202020204" pitchFamily="34" charset="0"/>
                <a:cs typeface="Arial" panose="020B0604020202020204" pitchFamily="34" charset="0"/>
              </a:rPr>
              <a:t>a difference to governments (good financial management)</a:t>
            </a:r>
          </a:p>
          <a:p>
            <a:r>
              <a:rPr lang="en-US" dirty="0" smtClean="0">
                <a:latin typeface="Arial" panose="020B0604020202020204" pitchFamily="34" charset="0"/>
                <a:cs typeface="Arial" panose="020B0604020202020204" pitchFamily="34" charset="0"/>
              </a:rPr>
              <a:t>make </a:t>
            </a:r>
            <a:r>
              <a:rPr lang="en-US" dirty="0">
                <a:latin typeface="Arial" panose="020B0604020202020204" pitchFamily="34" charset="0"/>
                <a:cs typeface="Arial" panose="020B0604020202020204" pitchFamily="34" charset="0"/>
              </a:rPr>
              <a:t>a difference to parliaments (accountability)</a:t>
            </a:r>
          </a:p>
          <a:p>
            <a:r>
              <a:rPr lang="en-US" dirty="0" smtClean="0">
                <a:latin typeface="Arial" panose="020B0604020202020204" pitchFamily="34" charset="0"/>
                <a:cs typeface="Arial" panose="020B0604020202020204" pitchFamily="34" charset="0"/>
              </a:rPr>
              <a:t>make </a:t>
            </a:r>
            <a:r>
              <a:rPr lang="en-US" dirty="0">
                <a:latin typeface="Arial" panose="020B0604020202020204" pitchFamily="34" charset="0"/>
                <a:cs typeface="Arial" panose="020B0604020202020204" pitchFamily="34" charset="0"/>
              </a:rPr>
              <a:t>a difference to citizens (trust)</a:t>
            </a:r>
          </a:p>
          <a:p>
            <a:r>
              <a:rPr lang="en-US" dirty="0" smtClean="0">
                <a:latin typeface="Arial" panose="020B0604020202020204" pitchFamily="34" charset="0"/>
                <a:cs typeface="Arial" panose="020B0604020202020204" pitchFamily="34" charset="0"/>
              </a:rPr>
              <a:t>strengthen </a:t>
            </a:r>
            <a:r>
              <a:rPr lang="en-US" dirty="0">
                <a:latin typeface="Arial" panose="020B0604020202020204" pitchFamily="34" charset="0"/>
                <a:cs typeface="Arial" panose="020B0604020202020204" pitchFamily="34" charset="0"/>
              </a:rPr>
              <a:t>the position, performance, and reputation of the </a:t>
            </a:r>
            <a:r>
              <a:rPr lang="en-US" dirty="0" smtClean="0">
                <a:latin typeface="Arial" panose="020B0604020202020204" pitchFamily="34" charset="0"/>
                <a:cs typeface="Arial" panose="020B0604020202020204" pitchFamily="34" charset="0"/>
              </a:rPr>
              <a:t>SAI</a:t>
            </a:r>
            <a:r>
              <a:rPr lang="tr-TR" dirty="0" smtClean="0">
                <a:latin typeface="Arial" panose="020B0604020202020204" pitchFamily="34" charset="0"/>
                <a:cs typeface="Arial" panose="020B0604020202020204" pitchFamily="34" charset="0"/>
              </a:rPr>
              <a:t>.</a:t>
            </a:r>
            <a:endParaRPr lang="tr-TR" sz="3200" dirty="0">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fld id="{7C6393F0-5F03-450D-8FF3-E92B3F1D007E}" type="slidenum">
              <a:rPr lang="tr-TR" smtClean="0"/>
              <a:t>6</a:t>
            </a:fld>
            <a:endParaRPr lang="tr-TR"/>
          </a:p>
        </p:txBody>
      </p:sp>
    </p:spTree>
    <p:extLst>
      <p:ext uri="{BB962C8B-B14F-4D97-AF65-F5344CB8AC3E}">
        <p14:creationId xmlns:p14="http://schemas.microsoft.com/office/powerpoint/2010/main" val="42004344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349912" y="624110"/>
            <a:ext cx="9154700" cy="1280890"/>
          </a:xfr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smtClean="0">
                <a:latin typeface="Arial" panose="020B0604020202020204" pitchFamily="34" charset="0"/>
                <a:cs typeface="Arial" panose="020B0604020202020204" pitchFamily="34" charset="0"/>
              </a:rPr>
              <a:t>Current</a:t>
            </a:r>
            <a:r>
              <a:rPr lang="tr-TR" b="1" dirty="0" smtClean="0">
                <a:latin typeface="Arial" panose="020B0604020202020204" pitchFamily="34" charset="0"/>
                <a:cs typeface="Arial" panose="020B0604020202020204" pitchFamily="34" charset="0"/>
              </a:rPr>
              <a:t> </a:t>
            </a:r>
            <a:r>
              <a:rPr lang="tr-TR" b="1" dirty="0" err="1" smtClean="0">
                <a:latin typeface="Arial" panose="020B0604020202020204" pitchFamily="34" charset="0"/>
                <a:cs typeface="Arial" panose="020B0604020202020204" pitchFamily="34" charset="0"/>
              </a:rPr>
              <a:t>Situation</a:t>
            </a:r>
            <a:r>
              <a:rPr lang="tr-TR" b="1" dirty="0" smtClean="0">
                <a:latin typeface="Arial" panose="020B0604020202020204" pitchFamily="34" charset="0"/>
                <a:cs typeface="Arial" panose="020B0604020202020204" pitchFamily="34" charset="0"/>
              </a:rPr>
              <a:t> in </a:t>
            </a:r>
            <a:r>
              <a:rPr lang="tr-TR" b="1" dirty="0" err="1" smtClean="0">
                <a:latin typeface="Arial" panose="020B0604020202020204" pitchFamily="34" charset="0"/>
                <a:cs typeface="Arial" panose="020B0604020202020204" pitchFamily="34" charset="0"/>
              </a:rPr>
              <a:t>Turkey</a:t>
            </a:r>
            <a:endParaRPr lang="tr-TR" b="1" dirty="0">
              <a:latin typeface="Arial" panose="020B0604020202020204" pitchFamily="34" charset="0"/>
              <a:cs typeface="Arial" panose="020B0604020202020204" pitchFamily="34" charset="0"/>
            </a:endParaRPr>
          </a:p>
        </p:txBody>
      </p:sp>
      <p:pic>
        <p:nvPicPr>
          <p:cNvPr id="6" name="İçerik Yer Tutucusu 5" descr="File:&lt;strong&gt;Map&lt;/strong&gt; of the Republic of &lt;strong&gt;Turkey&lt;/strong&gt;.png - Wikimedia Commons"/>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349911" y="2142055"/>
            <a:ext cx="4552540" cy="3573499"/>
          </a:xfrm>
        </p:spPr>
      </p:pic>
      <p:sp>
        <p:nvSpPr>
          <p:cNvPr id="4" name="İçerik Yer Tutucusu 3"/>
          <p:cNvSpPr>
            <a:spLocks noGrp="1"/>
          </p:cNvSpPr>
          <p:nvPr>
            <p:ph sz="half" idx="2"/>
          </p:nvPr>
        </p:nvSpPr>
        <p:spPr/>
        <p:txBody>
          <a:bodyPr>
            <a:normAutofit/>
          </a:bodyPr>
          <a:lstStyle/>
          <a:p>
            <a:r>
              <a:rPr lang="tr-TR" dirty="0" err="1" smtClean="0">
                <a:latin typeface="Arial" panose="020B0604020202020204" pitchFamily="34" charset="0"/>
                <a:cs typeface="Arial" panose="020B0604020202020204" pitchFamily="34" charset="0"/>
              </a:rPr>
              <a:t>Republic</a:t>
            </a:r>
            <a:r>
              <a:rPr lang="tr-TR" dirty="0" smtClean="0">
                <a:latin typeface="Arial" panose="020B0604020202020204" pitchFamily="34" charset="0"/>
                <a:cs typeface="Arial" panose="020B0604020202020204" pitchFamily="34" charset="0"/>
              </a:rPr>
              <a:t> of </a:t>
            </a:r>
            <a:r>
              <a:rPr lang="tr-TR" dirty="0" err="1" smtClean="0">
                <a:latin typeface="Arial" panose="020B0604020202020204" pitchFamily="34" charset="0"/>
                <a:cs typeface="Arial" panose="020B0604020202020204" pitchFamily="34" charset="0"/>
              </a:rPr>
              <a:t>Turkey</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which</a:t>
            </a:r>
            <a:r>
              <a:rPr lang="tr-TR" dirty="0" smtClean="0">
                <a:latin typeface="Arial" panose="020B0604020202020204" pitchFamily="34" charset="0"/>
                <a:cs typeface="Arial" panose="020B0604020202020204" pitchFamily="34" charset="0"/>
              </a:rPr>
              <a:t> is </a:t>
            </a:r>
            <a:r>
              <a:rPr lang="tr-TR" dirty="0" err="1" smtClean="0">
                <a:latin typeface="Arial" panose="020B0604020202020204" pitchFamily="34" charset="0"/>
                <a:cs typeface="Arial" panose="020B0604020202020204" pitchFamily="34" charset="0"/>
              </a:rPr>
              <a:t>founded</a:t>
            </a:r>
            <a:r>
              <a:rPr lang="tr-TR" dirty="0" smtClean="0">
                <a:latin typeface="Arial" panose="020B0604020202020204" pitchFamily="34" charset="0"/>
                <a:cs typeface="Arial" panose="020B0604020202020204" pitchFamily="34" charset="0"/>
              </a:rPr>
              <a:t> in 1923, is a </a:t>
            </a:r>
            <a:r>
              <a:rPr lang="tr-TR" dirty="0" err="1" smtClean="0">
                <a:latin typeface="Arial" panose="020B0604020202020204" pitchFamily="34" charset="0"/>
                <a:cs typeface="Arial" panose="020B0604020202020204" pitchFamily="34" charset="0"/>
              </a:rPr>
              <a:t>parliamentary</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democracy</a:t>
            </a:r>
            <a:r>
              <a:rPr lang="tr-TR" dirty="0" smtClean="0">
                <a:latin typeface="Arial" panose="020B0604020202020204" pitchFamily="34" charset="0"/>
                <a:cs typeface="Arial" panose="020B0604020202020204" pitchFamily="34" charset="0"/>
              </a:rPr>
              <a:t>.</a:t>
            </a:r>
          </a:p>
          <a:p>
            <a:r>
              <a:rPr lang="tr-TR" dirty="0" err="1" smtClean="0">
                <a:latin typeface="Arial" panose="020B0604020202020204" pitchFamily="34" charset="0"/>
                <a:cs typeface="Arial" panose="020B0604020202020204" pitchFamily="34" charset="0"/>
              </a:rPr>
              <a:t>Located</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between</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Asia</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and</a:t>
            </a:r>
            <a:r>
              <a:rPr lang="tr-TR" dirty="0" smtClean="0">
                <a:latin typeface="Arial" panose="020B0604020202020204" pitchFamily="34" charset="0"/>
                <a:cs typeface="Arial" panose="020B0604020202020204" pitchFamily="34" charset="0"/>
              </a:rPr>
              <a:t> Europe, </a:t>
            </a:r>
            <a:r>
              <a:rPr lang="tr-TR" dirty="0" err="1" smtClean="0">
                <a:latin typeface="Arial" panose="020B0604020202020204" pitchFamily="34" charset="0"/>
                <a:cs typeface="Arial" panose="020B0604020202020204" pitchFamily="34" charset="0"/>
              </a:rPr>
              <a:t>Turkey</a:t>
            </a:r>
            <a:r>
              <a:rPr lang="tr-TR" dirty="0" smtClean="0">
                <a:latin typeface="Arial" panose="020B0604020202020204" pitchFamily="34" charset="0"/>
                <a:cs typeface="Arial" panose="020B0604020202020204" pitchFamily="34" charset="0"/>
              </a:rPr>
              <a:t> is </a:t>
            </a:r>
            <a:r>
              <a:rPr lang="tr-TR" dirty="0" err="1" smtClean="0">
                <a:latin typeface="Arial" panose="020B0604020202020204" pitchFamily="34" charset="0"/>
                <a:cs typeface="Arial" panose="020B0604020202020204" pitchFamily="34" charset="0"/>
              </a:rPr>
              <a:t>the</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second</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most</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populated</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country</a:t>
            </a:r>
            <a:r>
              <a:rPr lang="tr-TR" dirty="0" smtClean="0">
                <a:latin typeface="Arial" panose="020B0604020202020204" pitchFamily="34" charset="0"/>
                <a:cs typeface="Arial" panose="020B0604020202020204" pitchFamily="34" charset="0"/>
              </a:rPr>
              <a:t> in Europe, </a:t>
            </a:r>
            <a:r>
              <a:rPr lang="tr-TR" dirty="0" err="1" smtClean="0">
                <a:latin typeface="Arial" panose="020B0604020202020204" pitchFamily="34" charset="0"/>
                <a:cs typeface="Arial" panose="020B0604020202020204" pitchFamily="34" charset="0"/>
              </a:rPr>
              <a:t>with</a:t>
            </a:r>
            <a:r>
              <a:rPr lang="tr-TR" dirty="0" smtClean="0">
                <a:latin typeface="Arial" panose="020B0604020202020204" pitchFamily="34" charset="0"/>
                <a:cs typeface="Arial" panose="020B0604020202020204" pitchFamily="34" charset="0"/>
              </a:rPr>
              <a:t> a </a:t>
            </a:r>
            <a:r>
              <a:rPr lang="tr-TR" dirty="0" err="1" smtClean="0">
                <a:latin typeface="Arial" panose="020B0604020202020204" pitchFamily="34" charset="0"/>
                <a:cs typeface="Arial" panose="020B0604020202020204" pitchFamily="34" charset="0"/>
              </a:rPr>
              <a:t>population</a:t>
            </a:r>
            <a:r>
              <a:rPr lang="tr-TR" dirty="0" smtClean="0">
                <a:latin typeface="Arial" panose="020B0604020202020204" pitchFamily="34" charset="0"/>
                <a:cs typeface="Arial" panose="020B0604020202020204" pitchFamily="34" charset="0"/>
              </a:rPr>
              <a:t> of 80 </a:t>
            </a:r>
            <a:r>
              <a:rPr lang="tr-TR" dirty="0" err="1" smtClean="0">
                <a:latin typeface="Arial" panose="020B0604020202020204" pitchFamily="34" charset="0"/>
                <a:cs typeface="Arial" panose="020B0604020202020204" pitchFamily="34" charset="0"/>
              </a:rPr>
              <a:t>million</a:t>
            </a:r>
            <a:r>
              <a:rPr lang="tr-TR" dirty="0" smtClean="0">
                <a:latin typeface="Arial" panose="020B0604020202020204" pitchFamily="34" charset="0"/>
                <a:cs typeface="Arial" panose="020B0604020202020204" pitchFamily="34" charset="0"/>
              </a:rPr>
              <a:t>.</a:t>
            </a:r>
          </a:p>
          <a:p>
            <a:r>
              <a:rPr lang="tr-TR" dirty="0" err="1" smtClean="0">
                <a:latin typeface="Arial" panose="020B0604020202020204" pitchFamily="34" charset="0"/>
                <a:cs typeface="Arial" panose="020B0604020202020204" pitchFamily="34" charset="0"/>
              </a:rPr>
              <a:t>Turkey</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also</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hosts</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more</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than</a:t>
            </a:r>
            <a:r>
              <a:rPr lang="tr-TR" dirty="0" smtClean="0">
                <a:latin typeface="Arial" panose="020B0604020202020204" pitchFamily="34" charset="0"/>
                <a:cs typeface="Arial" panose="020B0604020202020204" pitchFamily="34" charset="0"/>
              </a:rPr>
              <a:t> 4 </a:t>
            </a:r>
            <a:r>
              <a:rPr lang="tr-TR" dirty="0" err="1" smtClean="0">
                <a:latin typeface="Arial" panose="020B0604020202020204" pitchFamily="34" charset="0"/>
                <a:cs typeface="Arial" panose="020B0604020202020204" pitchFamily="34" charset="0"/>
              </a:rPr>
              <a:t>million</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refugees</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Highest</a:t>
            </a:r>
            <a:r>
              <a:rPr lang="tr-TR" dirty="0" smtClean="0">
                <a:latin typeface="Arial" panose="020B0604020202020204" pitchFamily="34" charset="0"/>
                <a:cs typeface="Arial" panose="020B0604020202020204" pitchFamily="34" charset="0"/>
              </a:rPr>
              <a:t> in </a:t>
            </a:r>
            <a:r>
              <a:rPr lang="tr-TR" dirty="0" err="1" smtClean="0">
                <a:latin typeface="Arial" panose="020B0604020202020204" pitchFamily="34" charset="0"/>
                <a:cs typeface="Arial" panose="020B0604020202020204" pitchFamily="34" charset="0"/>
              </a:rPr>
              <a:t>the</a:t>
            </a:r>
            <a:r>
              <a:rPr lang="tr-TR" dirty="0" smtClean="0">
                <a:latin typeface="Arial" panose="020B0604020202020204" pitchFamily="34" charset="0"/>
                <a:cs typeface="Arial" panose="020B0604020202020204" pitchFamily="34" charset="0"/>
              </a:rPr>
              <a:t> World)</a:t>
            </a:r>
          </a:p>
          <a:p>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According</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to</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UN’s</a:t>
            </a:r>
            <a:r>
              <a:rPr lang="tr-TR" dirty="0" smtClean="0">
                <a:latin typeface="Arial" panose="020B0604020202020204" pitchFamily="34" charset="0"/>
                <a:cs typeface="Arial" panose="020B0604020202020204" pitchFamily="34" charset="0"/>
              </a:rPr>
              <a:t> Human Development Report </a:t>
            </a:r>
            <a:r>
              <a:rPr lang="tr-TR" dirty="0" err="1" smtClean="0">
                <a:latin typeface="Arial" panose="020B0604020202020204" pitchFamily="34" charset="0"/>
                <a:cs typeface="Arial" panose="020B0604020202020204" pitchFamily="34" charset="0"/>
              </a:rPr>
              <a:t>Turkey’s</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ranking</a:t>
            </a:r>
            <a:r>
              <a:rPr lang="tr-TR" dirty="0" smtClean="0">
                <a:latin typeface="Arial" panose="020B0604020202020204" pitchFamily="34" charset="0"/>
                <a:cs typeface="Arial" panose="020B0604020202020204" pitchFamily="34" charset="0"/>
              </a:rPr>
              <a:t> is 64 (2018).</a:t>
            </a:r>
            <a:endParaRPr lang="tr-TR" dirty="0">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lstStyle/>
          <a:p>
            <a:fld id="{7C6393F0-5F03-450D-8FF3-E92B3F1D007E}" type="slidenum">
              <a:rPr lang="tr-TR" smtClean="0"/>
              <a:t>7</a:t>
            </a:fld>
            <a:endParaRPr lang="tr-TR"/>
          </a:p>
        </p:txBody>
      </p:sp>
    </p:spTree>
    <p:extLst>
      <p:ext uri="{BB962C8B-B14F-4D97-AF65-F5344CB8AC3E}">
        <p14:creationId xmlns:p14="http://schemas.microsoft.com/office/powerpoint/2010/main" val="31134915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76847" y="624110"/>
            <a:ext cx="8911687" cy="1086703"/>
          </a:xfr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smtClean="0">
                <a:latin typeface="Arial" panose="020B0604020202020204" pitchFamily="34" charset="0"/>
                <a:cs typeface="Arial" panose="020B0604020202020204" pitchFamily="34" charset="0"/>
              </a:rPr>
              <a:t>Sustainable</a:t>
            </a:r>
            <a:r>
              <a:rPr lang="tr-TR" b="1" dirty="0" smtClean="0">
                <a:latin typeface="Arial" panose="020B0604020202020204" pitchFamily="34" charset="0"/>
                <a:cs typeface="Arial" panose="020B0604020202020204" pitchFamily="34" charset="0"/>
              </a:rPr>
              <a:t> Development in </a:t>
            </a:r>
            <a:r>
              <a:rPr lang="tr-TR" b="1" dirty="0" err="1" smtClean="0">
                <a:latin typeface="Arial" panose="020B0604020202020204" pitchFamily="34" charset="0"/>
                <a:cs typeface="Arial" panose="020B0604020202020204" pitchFamily="34" charset="0"/>
              </a:rPr>
              <a:t>Turkey</a:t>
            </a:r>
            <a:endParaRPr lang="tr-TR" b="1"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833284" y="1906080"/>
            <a:ext cx="10365658" cy="4317739"/>
          </a:xfrm>
        </p:spPr>
        <p:txBody>
          <a:bodyPr>
            <a:normAutofit/>
          </a:bodyPr>
          <a:lstStyle/>
          <a:p>
            <a:pPr algn="just"/>
            <a:r>
              <a:rPr lang="en-GB" sz="2000" dirty="0" smtClean="0">
                <a:latin typeface="Arial" panose="020B0604020202020204" pitchFamily="34" charset="0"/>
                <a:cs typeface="Arial" panose="020B0604020202020204" pitchFamily="34" charset="0"/>
              </a:rPr>
              <a:t>Since the UN Conference on Environment and Development held in Rio in 1992, Turkey has reflected the concept of sustainable development in its National Development Plans (NDPs). </a:t>
            </a:r>
          </a:p>
          <a:p>
            <a:pPr algn="just"/>
            <a:r>
              <a:rPr lang="en-US" sz="2000" dirty="0" smtClean="0">
                <a:latin typeface="Arial" panose="020B0604020202020204" pitchFamily="34" charset="0"/>
                <a:cs typeface="Arial" panose="020B0604020202020204" pitchFamily="34" charset="0"/>
              </a:rPr>
              <a:t>In </a:t>
            </a:r>
            <a:r>
              <a:rPr lang="en-US" sz="2000" dirty="0">
                <a:latin typeface="Arial" panose="020B0604020202020204" pitchFamily="34" charset="0"/>
                <a:cs typeface="Arial" panose="020B0604020202020204" pitchFamily="34" charset="0"/>
              </a:rPr>
              <a:t>2006, </a:t>
            </a:r>
            <a:r>
              <a:rPr lang="en-US" sz="2000" b="1" dirty="0">
                <a:latin typeface="Arial" panose="020B0604020202020204" pitchFamily="34" charset="0"/>
                <a:cs typeface="Arial" panose="020B0604020202020204" pitchFamily="34" charset="0"/>
              </a:rPr>
              <a:t>the National Commission on Sustainable Development </a:t>
            </a:r>
            <a:r>
              <a:rPr lang="en-US" sz="2000" dirty="0">
                <a:latin typeface="Arial" panose="020B0604020202020204" pitchFamily="34" charset="0"/>
                <a:cs typeface="Arial" panose="020B0604020202020204" pitchFamily="34" charset="0"/>
              </a:rPr>
              <a:t>was established under the leadership of the Ministry of Development, representing the Ministry of Foreign Affairs, the Ministry of Interior and the Ministry of Environment and Forestry</a:t>
            </a:r>
            <a:r>
              <a:rPr lang="en-US" sz="2000" dirty="0" smtClean="0">
                <a:latin typeface="Arial" panose="020B0604020202020204" pitchFamily="34" charset="0"/>
                <a:cs typeface="Arial" panose="020B0604020202020204" pitchFamily="34" charset="0"/>
              </a:rPr>
              <a:t>.</a:t>
            </a:r>
            <a:endParaRPr lang="tr-TR" sz="2000" dirty="0" smtClean="0">
              <a:latin typeface="Arial" panose="020B0604020202020204" pitchFamily="34" charset="0"/>
              <a:cs typeface="Arial" panose="020B0604020202020204" pitchFamily="34" charset="0"/>
            </a:endParaRPr>
          </a:p>
          <a:p>
            <a:pPr algn="just"/>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coordination of the 2030 agenda </a:t>
            </a:r>
            <a:r>
              <a:rPr lang="en-US" sz="2000" dirty="0" smtClean="0">
                <a:latin typeface="Arial" panose="020B0604020202020204" pitchFamily="34" charset="0"/>
                <a:cs typeface="Arial" panose="020B0604020202020204" pitchFamily="34" charset="0"/>
              </a:rPr>
              <a:t>is </a:t>
            </a:r>
            <a:r>
              <a:rPr lang="en-US" sz="2000" dirty="0">
                <a:latin typeface="Arial" panose="020B0604020202020204" pitchFamily="34" charset="0"/>
                <a:cs typeface="Arial" panose="020B0604020202020204" pitchFamily="34" charset="0"/>
              </a:rPr>
              <a:t>carried out by the Strategy and Budget </a:t>
            </a:r>
            <a:r>
              <a:rPr lang="en-US" sz="2000" dirty="0" smtClean="0">
                <a:latin typeface="Arial" panose="020B0604020202020204" pitchFamily="34" charset="0"/>
                <a:cs typeface="Arial" panose="020B0604020202020204" pitchFamily="34" charset="0"/>
              </a:rPr>
              <a:t>Directorate</a:t>
            </a:r>
            <a:r>
              <a:rPr lang="tr-TR" sz="2000" dirty="0" smtClean="0">
                <a:latin typeface="Arial" panose="020B0604020202020204" pitchFamily="34" charset="0"/>
                <a:cs typeface="Arial" panose="020B0604020202020204" pitchFamily="34" charset="0"/>
              </a:rPr>
              <a:t> (SBB)</a:t>
            </a:r>
            <a:r>
              <a:rPr lang="en-US" sz="2000" dirty="0" smtClean="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a:p>
            <a:pPr algn="just"/>
            <a:r>
              <a:rPr lang="en-US" sz="2000" dirty="0">
                <a:latin typeface="Arial" panose="020B0604020202020204" pitchFamily="34" charset="0"/>
                <a:cs typeface="Arial" panose="020B0604020202020204" pitchFamily="34" charset="0"/>
              </a:rPr>
              <a:t>TURKSTAT follows the international process for indicators and monitoring.</a:t>
            </a:r>
            <a:endParaRPr lang="tr-TR" sz="2000" dirty="0">
              <a:latin typeface="Arial" panose="020B0604020202020204" pitchFamily="34" charset="0"/>
              <a:cs typeface="Arial" panose="020B0604020202020204" pitchFamily="34" charset="0"/>
            </a:endParaRPr>
          </a:p>
          <a:p>
            <a:endParaRPr lang="tr-TR" dirty="0"/>
          </a:p>
        </p:txBody>
      </p:sp>
      <p:sp>
        <p:nvSpPr>
          <p:cNvPr id="4" name="Slayt Numarası Yer Tutucusu 3"/>
          <p:cNvSpPr>
            <a:spLocks noGrp="1"/>
          </p:cNvSpPr>
          <p:nvPr>
            <p:ph type="sldNum" sz="quarter" idx="12"/>
          </p:nvPr>
        </p:nvSpPr>
        <p:spPr/>
        <p:txBody>
          <a:bodyPr/>
          <a:lstStyle/>
          <a:p>
            <a:fld id="{7C6393F0-5F03-450D-8FF3-E92B3F1D007E}" type="slidenum">
              <a:rPr lang="tr-TR" smtClean="0"/>
              <a:t>8</a:t>
            </a:fld>
            <a:endParaRPr lang="tr-TR"/>
          </a:p>
        </p:txBody>
      </p:sp>
    </p:spTree>
    <p:extLst>
      <p:ext uri="{BB962C8B-B14F-4D97-AF65-F5344CB8AC3E}">
        <p14:creationId xmlns:p14="http://schemas.microsoft.com/office/powerpoint/2010/main" val="27260303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76847" y="624110"/>
            <a:ext cx="9146792" cy="1280890"/>
          </a:xfr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tr-TR" b="1" dirty="0" err="1" smtClean="0"/>
              <a:t>SDGs</a:t>
            </a:r>
            <a:r>
              <a:rPr lang="tr-TR" b="1" dirty="0" smtClean="0"/>
              <a:t> in </a:t>
            </a:r>
            <a:r>
              <a:rPr lang="tr-TR" b="1" dirty="0" err="1" smtClean="0"/>
              <a:t>Turkey</a:t>
            </a:r>
            <a:endParaRPr lang="tr-TR" b="1" dirty="0"/>
          </a:p>
        </p:txBody>
      </p:sp>
      <p:sp>
        <p:nvSpPr>
          <p:cNvPr id="3" name="İçerik Yer Tutucusu 2"/>
          <p:cNvSpPr>
            <a:spLocks noGrp="1"/>
          </p:cNvSpPr>
          <p:nvPr>
            <p:ph idx="1"/>
          </p:nvPr>
        </p:nvSpPr>
        <p:spPr>
          <a:xfrm>
            <a:off x="1776848" y="2133600"/>
            <a:ext cx="9313940" cy="3777622"/>
          </a:xfrm>
        </p:spPr>
        <p:txBody>
          <a:bodyPr/>
          <a:lstStyle/>
          <a:p>
            <a:r>
              <a:rPr lang="tr-TR" dirty="0" smtClean="0">
                <a:latin typeface="Arial" panose="020B0604020202020204" pitchFamily="34" charset="0"/>
                <a:cs typeface="Arial" panose="020B0604020202020204" pitchFamily="34" charset="0"/>
              </a:rPr>
              <a:t>155 of 169 SDG </a:t>
            </a:r>
            <a:r>
              <a:rPr lang="tr-TR" dirty="0" err="1" smtClean="0">
                <a:latin typeface="Arial" panose="020B0604020202020204" pitchFamily="34" charset="0"/>
                <a:cs typeface="Arial" panose="020B0604020202020204" pitchFamily="34" charset="0"/>
              </a:rPr>
              <a:t>targets</a:t>
            </a:r>
            <a:r>
              <a:rPr lang="tr-TR" dirty="0" smtClean="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are</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valid for Turkey. In this respect, the coordinating institution was determined for each of the 17 objectives. For example;</a:t>
            </a:r>
            <a:endParaRPr lang="tr-TR" dirty="0">
              <a:latin typeface="Arial" panose="020B0604020202020204" pitchFamily="34" charset="0"/>
              <a:cs typeface="Arial" panose="020B0604020202020204" pitchFamily="34" charset="0"/>
            </a:endParaRPr>
          </a:p>
          <a:p>
            <a:endParaRPr lang="tr-TR" dirty="0"/>
          </a:p>
        </p:txBody>
      </p:sp>
      <p:sp>
        <p:nvSpPr>
          <p:cNvPr id="5" name="Slayt Numarası Yer Tutucusu 4"/>
          <p:cNvSpPr>
            <a:spLocks noGrp="1"/>
          </p:cNvSpPr>
          <p:nvPr>
            <p:ph type="sldNum" sz="quarter" idx="12"/>
          </p:nvPr>
        </p:nvSpPr>
        <p:spPr/>
        <p:txBody>
          <a:bodyPr/>
          <a:lstStyle/>
          <a:p>
            <a:fld id="{7C6393F0-5F03-450D-8FF3-E92B3F1D007E}" type="slidenum">
              <a:rPr lang="tr-TR" smtClean="0"/>
              <a:t>9</a:t>
            </a:fld>
            <a:endParaRPr lang="tr-TR"/>
          </a:p>
        </p:txBody>
      </p:sp>
      <p:graphicFrame>
        <p:nvGraphicFramePr>
          <p:cNvPr id="6" name="Tablo 5"/>
          <p:cNvGraphicFramePr>
            <a:graphicFrameLocks noGrp="1"/>
          </p:cNvGraphicFramePr>
          <p:nvPr>
            <p:extLst>
              <p:ext uri="{D42A27DB-BD31-4B8C-83A1-F6EECF244321}">
                <p14:modId xmlns:p14="http://schemas.microsoft.com/office/powerpoint/2010/main" val="1197524848"/>
              </p:ext>
            </p:extLst>
          </p:nvPr>
        </p:nvGraphicFramePr>
        <p:xfrm>
          <a:off x="1776847" y="2804604"/>
          <a:ext cx="9146792" cy="3281563"/>
        </p:xfrm>
        <a:graphic>
          <a:graphicData uri="http://schemas.openxmlformats.org/drawingml/2006/table">
            <a:tbl>
              <a:tblPr firstRow="1" firstCol="1" bandRow="1">
                <a:tableStyleId>{5C22544A-7EE6-4342-B048-85BDC9FD1C3A}</a:tableStyleId>
              </a:tblPr>
              <a:tblGrid>
                <a:gridCol w="2255144">
                  <a:extLst>
                    <a:ext uri="{9D8B030D-6E8A-4147-A177-3AD203B41FA5}">
                      <a16:colId xmlns:a16="http://schemas.microsoft.com/office/drawing/2014/main" val="1190564685"/>
                    </a:ext>
                  </a:extLst>
                </a:gridCol>
                <a:gridCol w="6891648">
                  <a:extLst>
                    <a:ext uri="{9D8B030D-6E8A-4147-A177-3AD203B41FA5}">
                      <a16:colId xmlns:a16="http://schemas.microsoft.com/office/drawing/2014/main" val="1702613016"/>
                    </a:ext>
                  </a:extLst>
                </a:gridCol>
              </a:tblGrid>
              <a:tr h="374064">
                <a:tc>
                  <a:txBody>
                    <a:bodyPr/>
                    <a:lstStyle/>
                    <a:p>
                      <a:pPr indent="450215" algn="l">
                        <a:lnSpc>
                          <a:spcPct val="107000"/>
                        </a:lnSpc>
                        <a:spcAft>
                          <a:spcPts val="0"/>
                        </a:spcAft>
                      </a:pPr>
                      <a:r>
                        <a:rPr lang="tr-TR" sz="1200" dirty="0" smtClean="0">
                          <a:effectLst/>
                        </a:rPr>
                        <a:t>SDG1 </a:t>
                      </a:r>
                      <a:r>
                        <a:rPr lang="tr-TR" sz="1200" dirty="0" err="1" smtClean="0">
                          <a:effectLst/>
                        </a:rPr>
                        <a:t>Coordinator</a:t>
                      </a:r>
                      <a:r>
                        <a:rPr lang="tr-TR" sz="1200" dirty="0" smtClean="0">
                          <a:effectLst/>
                        </a:rPr>
                        <a:t>: </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indent="450215" algn="just">
                        <a:lnSpc>
                          <a:spcPct val="107000"/>
                        </a:lnSpc>
                        <a:spcAft>
                          <a:spcPts val="0"/>
                        </a:spcAft>
                      </a:pPr>
                      <a:r>
                        <a:rPr lang="tr-TR" sz="1200" dirty="0" err="1" smtClean="0">
                          <a:effectLst/>
                        </a:rPr>
                        <a:t>Ministry</a:t>
                      </a:r>
                      <a:r>
                        <a:rPr lang="tr-TR" sz="1200" dirty="0" smtClean="0">
                          <a:effectLst/>
                        </a:rPr>
                        <a:t> of </a:t>
                      </a:r>
                      <a:r>
                        <a:rPr lang="tr-TR" sz="1200" dirty="0" err="1" smtClean="0">
                          <a:effectLst/>
                        </a:rPr>
                        <a:t>Family</a:t>
                      </a:r>
                      <a:r>
                        <a:rPr lang="tr-TR" sz="1200" dirty="0" smtClean="0">
                          <a:effectLst/>
                        </a:rPr>
                        <a:t>, </a:t>
                      </a:r>
                      <a:r>
                        <a:rPr lang="tr-TR" sz="1200" dirty="0" err="1" smtClean="0">
                          <a:effectLst/>
                        </a:rPr>
                        <a:t>Labour</a:t>
                      </a:r>
                      <a:r>
                        <a:rPr lang="tr-TR" sz="1200" dirty="0" smtClean="0">
                          <a:effectLst/>
                        </a:rPr>
                        <a:t> </a:t>
                      </a:r>
                      <a:r>
                        <a:rPr lang="tr-TR" sz="1200" dirty="0" err="1" smtClean="0">
                          <a:effectLst/>
                        </a:rPr>
                        <a:t>and</a:t>
                      </a:r>
                      <a:r>
                        <a:rPr lang="tr-TR" sz="1200" dirty="0" smtClean="0">
                          <a:effectLst/>
                        </a:rPr>
                        <a:t> </a:t>
                      </a:r>
                      <a:r>
                        <a:rPr lang="tr-TR" sz="1200" dirty="0" err="1" smtClean="0">
                          <a:effectLst/>
                        </a:rPr>
                        <a:t>Social</a:t>
                      </a:r>
                      <a:r>
                        <a:rPr lang="tr-TR" sz="1200" baseline="0" dirty="0" smtClean="0">
                          <a:effectLst/>
                        </a:rPr>
                        <a:t> Services</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599811376"/>
                  </a:ext>
                </a:extLst>
              </a:tr>
              <a:tr h="1088187">
                <a:tc>
                  <a:txBody>
                    <a:bodyPr/>
                    <a:lstStyle/>
                    <a:p>
                      <a:pPr indent="450215" algn="l">
                        <a:lnSpc>
                          <a:spcPct val="107000"/>
                        </a:lnSpc>
                        <a:spcAft>
                          <a:spcPts val="0"/>
                        </a:spcAft>
                      </a:pPr>
                      <a:r>
                        <a:rPr lang="tr-TR" sz="1200" dirty="0" err="1" smtClean="0">
                          <a:effectLst/>
                        </a:rPr>
                        <a:t>Responsible</a:t>
                      </a:r>
                      <a:r>
                        <a:rPr lang="tr-TR" sz="1200" dirty="0" smtClean="0">
                          <a:effectLst/>
                        </a:rPr>
                        <a:t> </a:t>
                      </a:r>
                      <a:r>
                        <a:rPr lang="tr-TR" sz="1200" dirty="0" err="1" smtClean="0">
                          <a:effectLst/>
                        </a:rPr>
                        <a:t>or</a:t>
                      </a:r>
                      <a:r>
                        <a:rPr lang="tr-TR" sz="1200" dirty="0" smtClean="0">
                          <a:effectLst/>
                        </a:rPr>
                        <a:t> </a:t>
                      </a:r>
                      <a:r>
                        <a:rPr lang="tr-TR" sz="1200" dirty="0" err="1" smtClean="0">
                          <a:effectLst/>
                        </a:rPr>
                        <a:t>Relevant</a:t>
                      </a:r>
                      <a:r>
                        <a:rPr lang="tr-TR" sz="1200" dirty="0" smtClean="0">
                          <a:effectLst/>
                        </a:rPr>
                        <a:t> </a:t>
                      </a:r>
                      <a:r>
                        <a:rPr lang="tr-TR" sz="1200" dirty="0" err="1" smtClean="0">
                          <a:effectLst/>
                        </a:rPr>
                        <a:t>İnstitutitons</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indent="450215" algn="just">
                        <a:lnSpc>
                          <a:spcPct val="107000"/>
                        </a:lnSpc>
                        <a:spcAft>
                          <a:spcPts val="0"/>
                        </a:spcAft>
                      </a:pPr>
                      <a:r>
                        <a:rPr lang="tr-TR" sz="1200" dirty="0" err="1" smtClean="0">
                          <a:effectLst/>
                        </a:rPr>
                        <a:t>Strategy</a:t>
                      </a:r>
                      <a:r>
                        <a:rPr lang="tr-TR" sz="1200" dirty="0" smtClean="0">
                          <a:effectLst/>
                        </a:rPr>
                        <a:t> </a:t>
                      </a:r>
                      <a:r>
                        <a:rPr lang="tr-TR" sz="1200" dirty="0" err="1" smtClean="0">
                          <a:effectLst/>
                        </a:rPr>
                        <a:t>and</a:t>
                      </a:r>
                      <a:r>
                        <a:rPr lang="tr-TR" sz="1200" dirty="0" smtClean="0">
                          <a:effectLst/>
                        </a:rPr>
                        <a:t> Budget Directory, </a:t>
                      </a:r>
                      <a:r>
                        <a:rPr lang="tr-TR" sz="1200" dirty="0" err="1" smtClean="0">
                          <a:effectLst/>
                        </a:rPr>
                        <a:t>Ministry</a:t>
                      </a:r>
                      <a:r>
                        <a:rPr lang="tr-TR" sz="1200" dirty="0" smtClean="0">
                          <a:effectLst/>
                        </a:rPr>
                        <a:t> of </a:t>
                      </a:r>
                      <a:r>
                        <a:rPr lang="tr-TR" sz="1200" dirty="0" err="1" smtClean="0">
                          <a:effectLst/>
                        </a:rPr>
                        <a:t>Family</a:t>
                      </a:r>
                      <a:r>
                        <a:rPr lang="tr-TR" sz="1200" dirty="0" smtClean="0">
                          <a:effectLst/>
                        </a:rPr>
                        <a:t>, </a:t>
                      </a:r>
                      <a:r>
                        <a:rPr lang="tr-TR" sz="1200" dirty="0" err="1" smtClean="0">
                          <a:effectLst/>
                        </a:rPr>
                        <a:t>Labour</a:t>
                      </a:r>
                      <a:r>
                        <a:rPr lang="tr-TR" sz="1200" dirty="0" smtClean="0">
                          <a:effectLst/>
                        </a:rPr>
                        <a:t> </a:t>
                      </a:r>
                      <a:r>
                        <a:rPr lang="tr-TR" sz="1200" dirty="0" err="1" smtClean="0">
                          <a:effectLst/>
                        </a:rPr>
                        <a:t>and</a:t>
                      </a:r>
                      <a:r>
                        <a:rPr lang="tr-TR" sz="1200" dirty="0" smtClean="0">
                          <a:effectLst/>
                        </a:rPr>
                        <a:t> </a:t>
                      </a:r>
                      <a:r>
                        <a:rPr lang="tr-TR" sz="1200" dirty="0" err="1" smtClean="0">
                          <a:effectLst/>
                        </a:rPr>
                        <a:t>Social</a:t>
                      </a:r>
                      <a:r>
                        <a:rPr lang="tr-TR" sz="1200" dirty="0" smtClean="0">
                          <a:effectLst/>
                        </a:rPr>
                        <a:t> Services, </a:t>
                      </a:r>
                      <a:r>
                        <a:rPr lang="tr-TR" sz="1200" dirty="0" err="1" smtClean="0">
                          <a:effectLst/>
                        </a:rPr>
                        <a:t>Ministry</a:t>
                      </a:r>
                      <a:r>
                        <a:rPr lang="tr-TR" sz="1200" dirty="0" smtClean="0">
                          <a:effectLst/>
                        </a:rPr>
                        <a:t> of Environment </a:t>
                      </a:r>
                      <a:r>
                        <a:rPr lang="tr-TR" sz="1200" dirty="0" err="1" smtClean="0">
                          <a:effectLst/>
                        </a:rPr>
                        <a:t>and</a:t>
                      </a:r>
                      <a:r>
                        <a:rPr lang="tr-TR" sz="1200" dirty="0" smtClean="0">
                          <a:effectLst/>
                        </a:rPr>
                        <a:t> </a:t>
                      </a:r>
                      <a:r>
                        <a:rPr lang="tr-TR" sz="1200" dirty="0" err="1" smtClean="0">
                          <a:effectLst/>
                        </a:rPr>
                        <a:t>Urbanization</a:t>
                      </a:r>
                      <a:r>
                        <a:rPr lang="tr-TR" sz="1200" dirty="0" smtClean="0">
                          <a:effectLst/>
                        </a:rPr>
                        <a:t>, </a:t>
                      </a:r>
                      <a:r>
                        <a:rPr lang="tr-TR" sz="1200" dirty="0" err="1" smtClean="0">
                          <a:effectLst/>
                        </a:rPr>
                        <a:t>Ministry</a:t>
                      </a:r>
                      <a:r>
                        <a:rPr lang="tr-TR" sz="1200" dirty="0" smtClean="0">
                          <a:effectLst/>
                        </a:rPr>
                        <a:t> of Finance</a:t>
                      </a:r>
                      <a:r>
                        <a:rPr lang="tr-TR" sz="1200" baseline="0" dirty="0" smtClean="0">
                          <a:effectLst/>
                        </a:rPr>
                        <a:t> </a:t>
                      </a:r>
                      <a:r>
                        <a:rPr lang="tr-TR" sz="1200" baseline="0" dirty="0" err="1" smtClean="0">
                          <a:effectLst/>
                        </a:rPr>
                        <a:t>and</a:t>
                      </a:r>
                      <a:r>
                        <a:rPr lang="tr-TR" sz="1200" baseline="0" dirty="0" smtClean="0">
                          <a:effectLst/>
                        </a:rPr>
                        <a:t> </a:t>
                      </a:r>
                      <a:r>
                        <a:rPr lang="tr-TR" sz="1200" baseline="0" dirty="0" err="1" smtClean="0">
                          <a:effectLst/>
                        </a:rPr>
                        <a:t>Treasury</a:t>
                      </a:r>
                      <a:r>
                        <a:rPr lang="tr-TR" sz="1200" dirty="0" smtClean="0">
                          <a:effectLst/>
                        </a:rPr>
                        <a:t>, </a:t>
                      </a:r>
                      <a:r>
                        <a:rPr lang="tr-TR" sz="1200" dirty="0" err="1" smtClean="0">
                          <a:effectLst/>
                        </a:rPr>
                        <a:t>Ministry</a:t>
                      </a:r>
                      <a:r>
                        <a:rPr lang="tr-TR" sz="1200" dirty="0" smtClean="0">
                          <a:effectLst/>
                        </a:rPr>
                        <a:t> of </a:t>
                      </a:r>
                      <a:r>
                        <a:rPr lang="tr-TR" sz="1200" dirty="0" err="1" smtClean="0">
                          <a:effectLst/>
                        </a:rPr>
                        <a:t>İnterior</a:t>
                      </a:r>
                      <a:r>
                        <a:rPr lang="tr-TR" sz="1200" dirty="0" smtClean="0">
                          <a:effectLst/>
                        </a:rPr>
                        <a:t>, </a:t>
                      </a:r>
                      <a:r>
                        <a:rPr lang="tr-TR" sz="1200" dirty="0" err="1" smtClean="0">
                          <a:effectLst/>
                        </a:rPr>
                        <a:t>Ministry</a:t>
                      </a:r>
                      <a:r>
                        <a:rPr lang="tr-TR" sz="1200" dirty="0" smtClean="0">
                          <a:effectLst/>
                        </a:rPr>
                        <a:t> of </a:t>
                      </a:r>
                      <a:r>
                        <a:rPr lang="tr-TR" sz="1200" dirty="0" err="1" smtClean="0">
                          <a:effectLst/>
                        </a:rPr>
                        <a:t>Education</a:t>
                      </a:r>
                      <a:r>
                        <a:rPr lang="tr-TR" sz="1200" dirty="0" smtClean="0">
                          <a:effectLst/>
                        </a:rPr>
                        <a:t>, </a:t>
                      </a:r>
                      <a:r>
                        <a:rPr lang="tr-TR" sz="1200" dirty="0" err="1" smtClean="0">
                          <a:effectLst/>
                        </a:rPr>
                        <a:t>Ministry</a:t>
                      </a:r>
                      <a:r>
                        <a:rPr lang="tr-TR" sz="1200" dirty="0" smtClean="0">
                          <a:effectLst/>
                        </a:rPr>
                        <a:t> of </a:t>
                      </a:r>
                      <a:r>
                        <a:rPr lang="tr-TR" sz="1200" dirty="0" err="1" smtClean="0">
                          <a:effectLst/>
                        </a:rPr>
                        <a:t>Health</a:t>
                      </a:r>
                      <a:r>
                        <a:rPr lang="tr-TR" sz="1200" dirty="0" smtClean="0">
                          <a:effectLst/>
                        </a:rPr>
                        <a:t>, </a:t>
                      </a:r>
                      <a:r>
                        <a:rPr lang="tr-TR" sz="1200" dirty="0">
                          <a:effectLst/>
                        </a:rPr>
                        <a:t>AFAD, İŞKUR, TİKA, </a:t>
                      </a:r>
                      <a:r>
                        <a:rPr lang="tr-TR" sz="1200" dirty="0" err="1" smtClean="0">
                          <a:effectLst/>
                        </a:rPr>
                        <a:t>Turkstats</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160961430"/>
                  </a:ext>
                </a:extLst>
              </a:tr>
              <a:tr h="374064">
                <a:tc>
                  <a:txBody>
                    <a:bodyPr/>
                    <a:lstStyle/>
                    <a:p>
                      <a:pPr indent="450215" algn="l">
                        <a:lnSpc>
                          <a:spcPct val="107000"/>
                        </a:lnSpc>
                        <a:spcAft>
                          <a:spcPts val="0"/>
                        </a:spcAft>
                      </a:pPr>
                      <a:r>
                        <a:rPr lang="tr-TR" sz="1200" dirty="0" smtClean="0">
                          <a:effectLst/>
                        </a:rPr>
                        <a:t>SDG2 </a:t>
                      </a:r>
                      <a:r>
                        <a:rPr lang="tr-TR" sz="1200" dirty="0" err="1" smtClean="0">
                          <a:effectLst/>
                        </a:rPr>
                        <a:t>Coordinator</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L="0" indent="450215" algn="l" defTabSz="457200" rtl="0" eaLnBrk="1" latinLnBrk="0" hangingPunct="1">
                        <a:lnSpc>
                          <a:spcPct val="107000"/>
                        </a:lnSpc>
                        <a:spcAft>
                          <a:spcPts val="0"/>
                        </a:spcAft>
                      </a:pPr>
                      <a:r>
                        <a:rPr lang="tr-TR" sz="1200" b="1" kern="1200" dirty="0" err="1" smtClean="0">
                          <a:solidFill>
                            <a:schemeClr val="lt1"/>
                          </a:solidFill>
                          <a:effectLst/>
                          <a:latin typeface="+mn-lt"/>
                          <a:ea typeface="+mn-ea"/>
                          <a:cs typeface="+mn-cs"/>
                        </a:rPr>
                        <a:t>Ministry</a:t>
                      </a:r>
                      <a:r>
                        <a:rPr lang="tr-TR" sz="1200" b="1" kern="1200" dirty="0" smtClean="0">
                          <a:solidFill>
                            <a:schemeClr val="lt1"/>
                          </a:solidFill>
                          <a:effectLst/>
                          <a:latin typeface="+mn-lt"/>
                          <a:ea typeface="+mn-ea"/>
                          <a:cs typeface="+mn-cs"/>
                        </a:rPr>
                        <a:t> of </a:t>
                      </a:r>
                      <a:r>
                        <a:rPr lang="tr-TR" sz="1200" b="1" kern="1200" dirty="0" err="1" smtClean="0">
                          <a:solidFill>
                            <a:schemeClr val="lt1"/>
                          </a:solidFill>
                          <a:effectLst/>
                          <a:latin typeface="+mn-lt"/>
                          <a:ea typeface="+mn-ea"/>
                          <a:cs typeface="+mn-cs"/>
                        </a:rPr>
                        <a:t>Agriculture</a:t>
                      </a:r>
                      <a:r>
                        <a:rPr lang="tr-TR" sz="1200" b="1" kern="1200" dirty="0" smtClean="0">
                          <a:solidFill>
                            <a:schemeClr val="lt1"/>
                          </a:solidFill>
                          <a:effectLst/>
                          <a:latin typeface="+mn-lt"/>
                          <a:ea typeface="+mn-ea"/>
                          <a:cs typeface="+mn-cs"/>
                        </a:rPr>
                        <a:t> </a:t>
                      </a:r>
                      <a:r>
                        <a:rPr lang="tr-TR" sz="1200" b="1" kern="1200" dirty="0" err="1" smtClean="0">
                          <a:solidFill>
                            <a:schemeClr val="lt1"/>
                          </a:solidFill>
                          <a:effectLst/>
                          <a:latin typeface="+mn-lt"/>
                          <a:ea typeface="+mn-ea"/>
                          <a:cs typeface="+mn-cs"/>
                        </a:rPr>
                        <a:t>and</a:t>
                      </a:r>
                      <a:r>
                        <a:rPr lang="tr-TR" sz="1200" b="1" kern="1200" dirty="0" smtClean="0">
                          <a:solidFill>
                            <a:schemeClr val="lt1"/>
                          </a:solidFill>
                          <a:effectLst/>
                          <a:latin typeface="+mn-lt"/>
                          <a:ea typeface="+mn-ea"/>
                          <a:cs typeface="+mn-cs"/>
                        </a:rPr>
                        <a:t> </a:t>
                      </a:r>
                      <a:r>
                        <a:rPr lang="tr-TR" sz="1200" b="1" kern="1200" dirty="0" err="1" smtClean="0">
                          <a:solidFill>
                            <a:schemeClr val="lt1"/>
                          </a:solidFill>
                          <a:effectLst/>
                          <a:latin typeface="+mn-lt"/>
                          <a:ea typeface="+mn-ea"/>
                          <a:cs typeface="+mn-cs"/>
                        </a:rPr>
                        <a:t>Forestry</a:t>
                      </a:r>
                      <a:endParaRPr lang="tr-TR" sz="1200" b="1" kern="1200" dirty="0">
                        <a:solidFill>
                          <a:schemeClr val="lt1"/>
                        </a:solidFill>
                        <a:effectLst/>
                        <a:latin typeface="+mn-lt"/>
                        <a:ea typeface="+mn-ea"/>
                        <a:cs typeface="+mn-cs"/>
                      </a:endParaRPr>
                    </a:p>
                  </a:txBody>
                  <a:tcPr marL="44450" marR="44450" marT="0" marB="0" anchor="ctr">
                    <a:solidFill>
                      <a:srgbClr val="C00000"/>
                    </a:solidFill>
                  </a:tcPr>
                </a:tc>
                <a:extLst>
                  <a:ext uri="{0D108BD9-81ED-4DB2-BD59-A6C34878D82A}">
                    <a16:rowId xmlns:a16="http://schemas.microsoft.com/office/drawing/2014/main" val="3216797318"/>
                  </a:ext>
                </a:extLst>
              </a:tr>
              <a:tr h="1445248">
                <a:tc>
                  <a:txBody>
                    <a:bodyPr/>
                    <a:lstStyle/>
                    <a:p>
                      <a:pPr indent="450215" algn="l">
                        <a:lnSpc>
                          <a:spcPct val="107000"/>
                        </a:lnSpc>
                        <a:spcAft>
                          <a:spcPts val="0"/>
                        </a:spcAft>
                      </a:pPr>
                      <a:r>
                        <a:rPr lang="tr-TR" sz="1200" dirty="0" err="1" smtClean="0">
                          <a:effectLst/>
                        </a:rPr>
                        <a:t>Responsible</a:t>
                      </a:r>
                      <a:r>
                        <a:rPr lang="tr-TR" sz="1200" dirty="0" smtClean="0">
                          <a:effectLst/>
                        </a:rPr>
                        <a:t> </a:t>
                      </a:r>
                      <a:r>
                        <a:rPr lang="tr-TR" sz="1200" dirty="0" err="1" smtClean="0">
                          <a:effectLst/>
                        </a:rPr>
                        <a:t>or</a:t>
                      </a:r>
                      <a:r>
                        <a:rPr lang="tr-TR" sz="1200" dirty="0" smtClean="0">
                          <a:effectLst/>
                        </a:rPr>
                        <a:t> </a:t>
                      </a:r>
                      <a:r>
                        <a:rPr lang="tr-TR" sz="1200" dirty="0" err="1" smtClean="0">
                          <a:effectLst/>
                        </a:rPr>
                        <a:t>Relevant</a:t>
                      </a:r>
                      <a:r>
                        <a:rPr lang="tr-TR" sz="1200" dirty="0" smtClean="0">
                          <a:effectLst/>
                        </a:rPr>
                        <a:t> </a:t>
                      </a:r>
                      <a:r>
                        <a:rPr lang="tr-TR" sz="1200" dirty="0" err="1" smtClean="0">
                          <a:effectLst/>
                        </a:rPr>
                        <a:t>institutions</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indent="450215" algn="just">
                        <a:lnSpc>
                          <a:spcPct val="107000"/>
                        </a:lnSpc>
                        <a:spcAft>
                          <a:spcPts val="0"/>
                        </a:spcAft>
                      </a:pPr>
                      <a:r>
                        <a:rPr lang="tr-TR" sz="1200" dirty="0" err="1" smtClean="0">
                          <a:effectLst/>
                        </a:rPr>
                        <a:t>Strategy</a:t>
                      </a:r>
                      <a:r>
                        <a:rPr lang="tr-TR" sz="1200" dirty="0" smtClean="0">
                          <a:effectLst/>
                        </a:rPr>
                        <a:t> </a:t>
                      </a:r>
                      <a:r>
                        <a:rPr lang="tr-TR" sz="1200" dirty="0" err="1" smtClean="0">
                          <a:effectLst/>
                        </a:rPr>
                        <a:t>and</a:t>
                      </a:r>
                      <a:r>
                        <a:rPr lang="tr-TR" sz="1200" dirty="0" smtClean="0">
                          <a:effectLst/>
                        </a:rPr>
                        <a:t> Budget Directory, </a:t>
                      </a:r>
                      <a:r>
                        <a:rPr lang="tr-TR" sz="1200" dirty="0" err="1" smtClean="0">
                          <a:effectLst/>
                        </a:rPr>
                        <a:t>Ministry</a:t>
                      </a:r>
                      <a:r>
                        <a:rPr lang="tr-TR" sz="1200" dirty="0" smtClean="0">
                          <a:effectLst/>
                        </a:rPr>
                        <a:t> of </a:t>
                      </a:r>
                      <a:r>
                        <a:rPr lang="tr-TR" sz="1200" dirty="0" err="1" smtClean="0">
                          <a:effectLst/>
                        </a:rPr>
                        <a:t>Family</a:t>
                      </a:r>
                      <a:r>
                        <a:rPr lang="tr-TR" sz="1200" dirty="0" smtClean="0">
                          <a:effectLst/>
                        </a:rPr>
                        <a:t>, </a:t>
                      </a:r>
                      <a:r>
                        <a:rPr lang="tr-TR" sz="1200" dirty="0" err="1" smtClean="0">
                          <a:effectLst/>
                        </a:rPr>
                        <a:t>Labour</a:t>
                      </a:r>
                      <a:r>
                        <a:rPr lang="tr-TR" sz="1200" dirty="0" smtClean="0">
                          <a:effectLst/>
                        </a:rPr>
                        <a:t> </a:t>
                      </a:r>
                      <a:r>
                        <a:rPr lang="tr-TR" sz="1200" dirty="0" err="1" smtClean="0">
                          <a:effectLst/>
                        </a:rPr>
                        <a:t>and</a:t>
                      </a:r>
                      <a:r>
                        <a:rPr lang="tr-TR" sz="1200" dirty="0" smtClean="0">
                          <a:effectLst/>
                        </a:rPr>
                        <a:t> </a:t>
                      </a:r>
                      <a:r>
                        <a:rPr lang="tr-TR" sz="1200" dirty="0" err="1" smtClean="0">
                          <a:effectLst/>
                        </a:rPr>
                        <a:t>Social</a:t>
                      </a:r>
                      <a:r>
                        <a:rPr lang="tr-TR" sz="1200" dirty="0" smtClean="0">
                          <a:effectLst/>
                        </a:rPr>
                        <a:t> Services, </a:t>
                      </a:r>
                      <a:r>
                        <a:rPr lang="tr-TR" sz="1200" dirty="0" err="1" smtClean="0">
                          <a:effectLst/>
                        </a:rPr>
                        <a:t>Ministry</a:t>
                      </a:r>
                      <a:r>
                        <a:rPr lang="tr-TR" sz="1200" dirty="0" smtClean="0">
                          <a:effectLst/>
                        </a:rPr>
                        <a:t> of Environment </a:t>
                      </a:r>
                      <a:r>
                        <a:rPr lang="tr-TR" sz="1200" dirty="0" err="1" smtClean="0">
                          <a:effectLst/>
                        </a:rPr>
                        <a:t>and</a:t>
                      </a:r>
                      <a:r>
                        <a:rPr lang="tr-TR" sz="1200" dirty="0" smtClean="0">
                          <a:effectLst/>
                        </a:rPr>
                        <a:t> </a:t>
                      </a:r>
                      <a:r>
                        <a:rPr lang="tr-TR" sz="1200" dirty="0" err="1" smtClean="0">
                          <a:effectLst/>
                        </a:rPr>
                        <a:t>Urbanization</a:t>
                      </a:r>
                      <a:r>
                        <a:rPr lang="tr-TR" sz="1200" dirty="0" smtClean="0">
                          <a:effectLst/>
                        </a:rPr>
                        <a:t>, </a:t>
                      </a:r>
                      <a:r>
                        <a:rPr lang="tr-TR" sz="1200" dirty="0" err="1" smtClean="0">
                          <a:effectLst/>
                        </a:rPr>
                        <a:t>Ministry</a:t>
                      </a:r>
                      <a:r>
                        <a:rPr lang="tr-TR" sz="1200" dirty="0" smtClean="0">
                          <a:effectLst/>
                        </a:rPr>
                        <a:t> of Finance</a:t>
                      </a:r>
                      <a:r>
                        <a:rPr lang="tr-TR" sz="1200" baseline="0" dirty="0" smtClean="0">
                          <a:effectLst/>
                        </a:rPr>
                        <a:t> </a:t>
                      </a:r>
                      <a:r>
                        <a:rPr lang="tr-TR" sz="1200" baseline="0" dirty="0" err="1" smtClean="0">
                          <a:effectLst/>
                        </a:rPr>
                        <a:t>and</a:t>
                      </a:r>
                      <a:r>
                        <a:rPr lang="tr-TR" sz="1200" baseline="0" dirty="0" smtClean="0">
                          <a:effectLst/>
                        </a:rPr>
                        <a:t> </a:t>
                      </a:r>
                      <a:r>
                        <a:rPr lang="tr-TR" sz="1200" baseline="0" dirty="0" err="1" smtClean="0">
                          <a:effectLst/>
                        </a:rPr>
                        <a:t>Treasury</a:t>
                      </a:r>
                      <a:r>
                        <a:rPr lang="tr-TR" sz="1200" dirty="0" smtClean="0">
                          <a:effectLst/>
                        </a:rPr>
                        <a:t>, </a:t>
                      </a:r>
                      <a:r>
                        <a:rPr lang="tr-TR" sz="1200" dirty="0" err="1" smtClean="0">
                          <a:effectLst/>
                        </a:rPr>
                        <a:t>Ministry</a:t>
                      </a:r>
                      <a:r>
                        <a:rPr lang="tr-TR" sz="1200" dirty="0" smtClean="0">
                          <a:effectLst/>
                        </a:rPr>
                        <a:t> of </a:t>
                      </a:r>
                      <a:r>
                        <a:rPr lang="tr-TR" sz="1200" dirty="0" err="1" smtClean="0">
                          <a:effectLst/>
                        </a:rPr>
                        <a:t>İnterior</a:t>
                      </a:r>
                      <a:r>
                        <a:rPr lang="tr-TR" sz="1200" dirty="0" smtClean="0">
                          <a:effectLst/>
                        </a:rPr>
                        <a:t>, </a:t>
                      </a:r>
                      <a:r>
                        <a:rPr lang="tr-TR" sz="1200" dirty="0" err="1" smtClean="0">
                          <a:effectLst/>
                        </a:rPr>
                        <a:t>Ministry</a:t>
                      </a:r>
                      <a:r>
                        <a:rPr lang="tr-TR" sz="1200" dirty="0" smtClean="0">
                          <a:effectLst/>
                        </a:rPr>
                        <a:t> of </a:t>
                      </a:r>
                      <a:r>
                        <a:rPr lang="tr-TR" sz="1200" dirty="0" err="1" smtClean="0">
                          <a:effectLst/>
                        </a:rPr>
                        <a:t>Education</a:t>
                      </a:r>
                      <a:r>
                        <a:rPr lang="tr-TR" sz="1200" dirty="0" smtClean="0">
                          <a:effectLst/>
                        </a:rPr>
                        <a:t>, </a:t>
                      </a:r>
                      <a:r>
                        <a:rPr lang="tr-TR" sz="1200" dirty="0" err="1" smtClean="0">
                          <a:effectLst/>
                        </a:rPr>
                        <a:t>Ministry</a:t>
                      </a:r>
                      <a:r>
                        <a:rPr lang="tr-TR" sz="1200" dirty="0" smtClean="0">
                          <a:effectLst/>
                        </a:rPr>
                        <a:t> of </a:t>
                      </a:r>
                      <a:r>
                        <a:rPr lang="tr-TR" sz="1200" dirty="0" err="1" smtClean="0">
                          <a:effectLst/>
                        </a:rPr>
                        <a:t>Health</a:t>
                      </a:r>
                      <a:r>
                        <a:rPr lang="tr-TR" sz="1200" dirty="0" smtClean="0">
                          <a:effectLst/>
                        </a:rPr>
                        <a:t>, </a:t>
                      </a:r>
                      <a:r>
                        <a:rPr lang="tr-TR" sz="1200" dirty="0" err="1" smtClean="0">
                          <a:effectLst/>
                        </a:rPr>
                        <a:t>Ministry</a:t>
                      </a:r>
                      <a:r>
                        <a:rPr lang="tr-TR" sz="1200" dirty="0" smtClean="0">
                          <a:effectLst/>
                        </a:rPr>
                        <a:t> of </a:t>
                      </a:r>
                      <a:r>
                        <a:rPr lang="tr-TR" sz="1200" dirty="0" err="1" smtClean="0">
                          <a:effectLst/>
                        </a:rPr>
                        <a:t>Industry</a:t>
                      </a:r>
                      <a:r>
                        <a:rPr lang="tr-TR" sz="1200" dirty="0" smtClean="0">
                          <a:effectLst/>
                        </a:rPr>
                        <a:t> </a:t>
                      </a:r>
                      <a:r>
                        <a:rPr lang="tr-TR" sz="1200" dirty="0" err="1" smtClean="0">
                          <a:effectLst/>
                        </a:rPr>
                        <a:t>and</a:t>
                      </a:r>
                      <a:r>
                        <a:rPr lang="tr-TR" sz="1200" dirty="0" smtClean="0">
                          <a:effectLst/>
                        </a:rPr>
                        <a:t> </a:t>
                      </a:r>
                      <a:r>
                        <a:rPr lang="tr-TR" sz="1200" dirty="0" err="1" smtClean="0">
                          <a:effectLst/>
                        </a:rPr>
                        <a:t>Technology</a:t>
                      </a:r>
                      <a:r>
                        <a:rPr lang="tr-TR" sz="1200" dirty="0" smtClean="0">
                          <a:effectLst/>
                        </a:rPr>
                        <a:t>, </a:t>
                      </a:r>
                      <a:r>
                        <a:rPr lang="tr-TR" sz="1200" dirty="0" err="1" smtClean="0">
                          <a:effectLst/>
                        </a:rPr>
                        <a:t>Ministry</a:t>
                      </a:r>
                      <a:r>
                        <a:rPr lang="tr-TR" sz="1200" dirty="0" smtClean="0">
                          <a:effectLst/>
                        </a:rPr>
                        <a:t> of </a:t>
                      </a:r>
                      <a:r>
                        <a:rPr lang="tr-TR" sz="1200" dirty="0" err="1" smtClean="0">
                          <a:effectLst/>
                        </a:rPr>
                        <a:t>Trade</a:t>
                      </a:r>
                      <a:r>
                        <a:rPr lang="tr-TR" sz="1200" dirty="0" smtClean="0">
                          <a:effectLst/>
                        </a:rPr>
                        <a:t>, </a:t>
                      </a:r>
                      <a:r>
                        <a:rPr lang="tr-TR" sz="1200" baseline="0" dirty="0" smtClean="0">
                          <a:effectLst/>
                        </a:rPr>
                        <a:t>Central Bank ,</a:t>
                      </a:r>
                      <a:r>
                        <a:rPr lang="tr-TR" sz="1200" dirty="0" smtClean="0">
                          <a:effectLst/>
                        </a:rPr>
                        <a:t>TÜBİTAK, TİKA, </a:t>
                      </a:r>
                      <a:r>
                        <a:rPr lang="tr-TR" sz="1200" dirty="0" err="1" smtClean="0">
                          <a:effectLst/>
                        </a:rPr>
                        <a:t>Turkstats</a:t>
                      </a:r>
                      <a:endParaRPr lang="tr-TR" sz="12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7000"/>
                        </a:lnSpc>
                        <a:spcAft>
                          <a:spcPts val="0"/>
                        </a:spcAft>
                      </a:pP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675350802"/>
                  </a:ext>
                </a:extLst>
              </a:tr>
            </a:tbl>
          </a:graphicData>
        </a:graphic>
      </p:graphicFrame>
    </p:spTree>
    <p:extLst>
      <p:ext uri="{BB962C8B-B14F-4D97-AF65-F5344CB8AC3E}">
        <p14:creationId xmlns:p14="http://schemas.microsoft.com/office/powerpoint/2010/main" val="3213227159"/>
      </p:ext>
    </p:extLst>
  </p:cSld>
  <p:clrMapOvr>
    <a:masterClrMapping/>
  </p:clrMapOvr>
  <p:timing>
    <p:tnLst>
      <p:par>
        <p:cTn id="1" dur="indefinite" restart="never" nodeType="tmRoot"/>
      </p:par>
    </p:tnLst>
  </p:timing>
</p:sld>
</file>

<file path=ppt/theme/theme1.xml><?xml version="1.0" encoding="utf-8"?>
<a:theme xmlns:a="http://schemas.openxmlformats.org/drawingml/2006/main" name="Duman">
  <a:themeElements>
    <a:clrScheme name="Duman">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Duma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2EDF7CA51E3374D9FA4D102273FB243" ma:contentTypeVersion="15" ma:contentTypeDescription="Criar um novo documento." ma:contentTypeScope="" ma:versionID="edec9143e3e30f1b7887b29f84b7adbf">
  <xsd:schema xmlns:xsd="http://www.w3.org/2001/XMLSchema" xmlns:xs="http://www.w3.org/2001/XMLSchema" xmlns:p="http://schemas.microsoft.com/office/2006/metadata/properties" xmlns:ns1="http://schemas.microsoft.com/sharepoint/v3" xmlns:ns2="b4be96da-69ff-438c-950f-3f3921697169" xmlns:ns3="b35aa516-8b0a-4138-9955-50e29acd6df1" xmlns:ns4="770e03b7-2e9f-49d8-9188-c0ecb9acbee3" xmlns:ns5="http://schemas.microsoft.com/sharepoint.v3" xmlns:ns6="3f5d445b-7927-406b-a8e8-a74f465592f6" targetNamespace="http://schemas.microsoft.com/office/2006/metadata/properties" ma:root="true" ma:fieldsID="1a8c2a1f9bb5cea64eb98cd0dcca125e" ns1:_="" ns2:_="" ns3:_="" ns4:_="" ns5:_="" ns6:_="">
    <xsd:import namespace="http://schemas.microsoft.com/sharepoint/v3"/>
    <xsd:import namespace="b4be96da-69ff-438c-950f-3f3921697169"/>
    <xsd:import namespace="b35aa516-8b0a-4138-9955-50e29acd6df1"/>
    <xsd:import namespace="770e03b7-2e9f-49d8-9188-c0ecb9acbee3"/>
    <xsd:import namespace="http://schemas.microsoft.com/sharepoint.v3"/>
    <xsd:import namespace="3f5d445b-7927-406b-a8e8-a74f465592f6"/>
    <xsd:element name="properties">
      <xsd:complexType>
        <xsd:sequence>
          <xsd:element name="documentManagement">
            <xsd:complexType>
              <xsd:all>
                <xsd:element ref="ns2:_dlc_DocId" minOccurs="0"/>
                <xsd:element ref="ns2:_dlc_DocIdUrl" minOccurs="0"/>
                <xsd:element ref="ns2:_dlc_DocIdPersistId" minOccurs="0"/>
                <xsd:element ref="ns3:Descri_x00e7__x00e3_o" minOccurs="0"/>
                <xsd:element ref="ns4:Descri_x00e7__x00e3_o_x0020_da_x0020_Pasta" minOccurs="0"/>
                <xsd:element ref="ns1:RoutingRuleDescription" minOccurs="0"/>
                <xsd:element ref="ns5:CategoryDescription" minOccurs="0"/>
                <xsd:element ref="ns6: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13" nillable="true" ma:displayName="Descrição da Pasta" ma:description="Nova Pasta com descrição" ma:hidden="true"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be96da-69ff-438c-950f-3f3921697169" elementFormDefault="qualified">
    <xsd:import namespace="http://schemas.microsoft.com/office/2006/documentManagement/types"/>
    <xsd:import namespace="http://schemas.microsoft.com/office/infopath/2007/PartnerControls"/>
    <xsd:element name="_dlc_DocId" ma:index="8" nillable="true" ma:displayName="Valor do ID do Documento" ma:description="O valor do ID do documento atribuído a este item." ma:internalName="_dlc_DocId" ma:readOnly="true">
      <xsd:simpleType>
        <xsd:restriction base="dms:Text"/>
      </xsd:simpleType>
    </xsd:element>
    <xsd:element name="_dlc_DocIdUrl" ma:index="9" nillable="true" ma:displayName="ID do Documento" ma:description="Ligação permanente 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Persistente" ma:description="Manter ID ao adicionar."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35aa516-8b0a-4138-9955-50e29acd6df1" elementFormDefault="qualified">
    <xsd:import namespace="http://schemas.microsoft.com/office/2006/documentManagement/types"/>
    <xsd:import namespace="http://schemas.microsoft.com/office/infopath/2007/PartnerControls"/>
    <xsd:element name="Descri_x00e7__x00e3_o" ma:index="11" nillable="true" ma:displayName="Descrição do Ficheiro" ma:internalName="Descri_x00e7__x00e3_o">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70e03b7-2e9f-49d8-9188-c0ecb9acbee3" elementFormDefault="qualified">
    <xsd:import namespace="http://schemas.microsoft.com/office/2006/documentManagement/types"/>
    <xsd:import namespace="http://schemas.microsoft.com/office/infopath/2007/PartnerControls"/>
    <xsd:element name="Descri_x00e7__x00e3_o_x0020_da_x0020_Pasta" ma:index="12" nillable="true" ma:displayName="Descrição da Pasta" ma:internalName="Descri_x00e7__x00e3_o_x0020_da_x0020_Pasta">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14" nillable="true" ma:displayName="Descrição" ma:description="A utilizar na biblioteca personalizada (Documentos e Pastas)." ma:internalName="CategoryDescription">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f5d445b-7927-406b-a8e8-a74f465592f6" elementFormDefault="qualified">
    <xsd:import namespace="http://schemas.microsoft.com/office/2006/documentManagement/types"/>
    <xsd:import namespace="http://schemas.microsoft.com/office/infopath/2007/PartnerControls"/>
    <xsd:element name="SharedWithUsers" ma:index="15" nillable="true" ma:displayName="Partilhado Com"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988052b1-3acc-48e6-b629-feae917c74d7" ContentTypeId="0x0101" PreviousValue="true"/>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_dlc_DocId xmlns="b4be96da-69ff-438c-950f-3f3921697169">C7E6XQ7UKCZK-1828874228-23336</_dlc_DocId>
    <_dlc_DocIdUrl xmlns="b4be96da-69ff-438c-950f-3f3921697169">
      <Url>http://portal/sites/dats3/dcp/projetos/_layouts/15/DocIdRedir.aspx?ID=C7E6XQ7UKCZK-1828874228-23336</Url>
      <Description>C7E6XQ7UKCZK-1828874228-23336</Description>
    </_dlc_DocIdUrl>
    <Descri_x00e7__x00e3_o_x0020_da_x0020_Pasta xmlns="770e03b7-2e9f-49d8-9188-c0ecb9acbee3" xsi:nil="true"/>
    <Descri_x00e7__x00e3_o xmlns="b35aa516-8b0a-4138-9955-50e29acd6df1" xsi:nil="true"/>
    <RoutingRuleDescription xmlns="http://schemas.microsoft.com/sharepoint/v3" xsi:nil="true"/>
    <CategoryDescription xmlns="http://schemas.microsoft.com/sharepoint.v3" xsi:nil="true"/>
  </documentManagement>
</p:properties>
</file>

<file path=customXml/itemProps1.xml><?xml version="1.0" encoding="utf-8"?>
<ds:datastoreItem xmlns:ds="http://schemas.openxmlformats.org/officeDocument/2006/customXml" ds:itemID="{EC1BA365-B441-42E6-BB93-47451F895A53}"/>
</file>

<file path=customXml/itemProps2.xml><?xml version="1.0" encoding="utf-8"?>
<ds:datastoreItem xmlns:ds="http://schemas.openxmlformats.org/officeDocument/2006/customXml" ds:itemID="{4829C78D-D878-498A-BF0E-3E369BFEBCA9}"/>
</file>

<file path=customXml/itemProps3.xml><?xml version="1.0" encoding="utf-8"?>
<ds:datastoreItem xmlns:ds="http://schemas.openxmlformats.org/officeDocument/2006/customXml" ds:itemID="{D4E2251A-7ABE-4D63-8F9C-71D76D5CE845}"/>
</file>

<file path=customXml/itemProps4.xml><?xml version="1.0" encoding="utf-8"?>
<ds:datastoreItem xmlns:ds="http://schemas.openxmlformats.org/officeDocument/2006/customXml" ds:itemID="{18375922-9462-4BAA-8202-20B0F711F8A5}"/>
</file>

<file path=customXml/itemProps5.xml><?xml version="1.0" encoding="utf-8"?>
<ds:datastoreItem xmlns:ds="http://schemas.openxmlformats.org/officeDocument/2006/customXml" ds:itemID="{3F9F02FA-CAA4-4B47-AA35-4A15048BD5BD}"/>
</file>

<file path=docProps/app.xml><?xml version="1.0" encoding="utf-8"?>
<Properties xmlns="http://schemas.openxmlformats.org/officeDocument/2006/extended-properties" xmlns:vt="http://schemas.openxmlformats.org/officeDocument/2006/docPropsVTypes">
  <Template>Wisp</Template>
  <TotalTime>4197</TotalTime>
  <Words>1855</Words>
  <Application>Microsoft Office PowerPoint</Application>
  <PresentationFormat>Geniş ekran</PresentationFormat>
  <Paragraphs>323</Paragraphs>
  <Slides>29</Slides>
  <Notes>3</Notes>
  <HiddenSlides>0</HiddenSlides>
  <MMClips>0</MMClips>
  <ScaleCrop>false</ScaleCrop>
  <HeadingPairs>
    <vt:vector size="6" baseType="variant">
      <vt:variant>
        <vt:lpstr>Kullanılan Yazı Tipleri</vt:lpstr>
      </vt:variant>
      <vt:variant>
        <vt:i4>8</vt:i4>
      </vt:variant>
      <vt:variant>
        <vt:lpstr>Tema</vt:lpstr>
      </vt:variant>
      <vt:variant>
        <vt:i4>1</vt:i4>
      </vt:variant>
      <vt:variant>
        <vt:lpstr>Slayt Başlıkları</vt:lpstr>
      </vt:variant>
      <vt:variant>
        <vt:i4>29</vt:i4>
      </vt:variant>
    </vt:vector>
  </HeadingPairs>
  <TitlesOfParts>
    <vt:vector size="38" baseType="lpstr">
      <vt:lpstr>Arial</vt:lpstr>
      <vt:lpstr>Calibri</vt:lpstr>
      <vt:lpstr>Century Gothic</vt:lpstr>
      <vt:lpstr>Perpetua</vt:lpstr>
      <vt:lpstr>system-ui</vt:lpstr>
      <vt:lpstr>Times New Roman</vt:lpstr>
      <vt:lpstr>Wingdings 2</vt:lpstr>
      <vt:lpstr>Wingdings 3</vt:lpstr>
      <vt:lpstr>Duman</vt:lpstr>
      <vt:lpstr>AGENDA 2030 and  Turkish Court Accounts</vt:lpstr>
      <vt:lpstr>Scheme of Presentation</vt:lpstr>
      <vt:lpstr>Sustainable Development Goals</vt:lpstr>
      <vt:lpstr>SAIs Contribute to SDGs process</vt:lpstr>
      <vt:lpstr>SAIs Contribute to SDGs process</vt:lpstr>
      <vt:lpstr>  Agenda 2030 and SAI Audits  </vt:lpstr>
      <vt:lpstr>Current Situation in Turkey</vt:lpstr>
      <vt:lpstr>Sustainable Development in Turkey</vt:lpstr>
      <vt:lpstr>SDGs in Turkey</vt:lpstr>
      <vt:lpstr>SDG Heat Map for Turkey</vt:lpstr>
      <vt:lpstr>Global SDG Indicators in Turkey</vt:lpstr>
      <vt:lpstr>AUDIT SCOPE</vt:lpstr>
      <vt:lpstr> AUDIT OBJECTİVE </vt:lpstr>
      <vt:lpstr> AUDIT QUESTIONS </vt:lpstr>
      <vt:lpstr>AUDIT METHODOLOGY-I</vt:lpstr>
      <vt:lpstr>AUDIT METHODOLOGY-II</vt:lpstr>
      <vt:lpstr>Audited Institutions and Organizations</vt:lpstr>
      <vt:lpstr>Audited Institutions and Organizations-II</vt:lpstr>
      <vt:lpstr>Audit Results</vt:lpstr>
      <vt:lpstr>Audit Results</vt:lpstr>
      <vt:lpstr>Needs For Improvement-I</vt:lpstr>
      <vt:lpstr>Needs For Improvement-II</vt:lpstr>
      <vt:lpstr>Needs For Improvement- III</vt:lpstr>
      <vt:lpstr>Needs For Improvement- IV</vt:lpstr>
      <vt:lpstr>Main Challenges of Audit</vt:lpstr>
      <vt:lpstr>Impact of Audit-I</vt:lpstr>
      <vt:lpstr>Impact of Audit-II</vt:lpstr>
      <vt:lpstr>CONCLUSION</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2030 Sürdürülebilir Kalkınma Gündemi  ve  Sayıştay Denetimi</dc:title>
  <dc:creator>Mesut ÜNAL</dc:creator>
  <cp:lastModifiedBy>Yayın  Kurulu</cp:lastModifiedBy>
  <cp:revision>97</cp:revision>
  <dcterms:created xsi:type="dcterms:W3CDTF">2019-09-26T11:05:58Z</dcterms:created>
  <dcterms:modified xsi:type="dcterms:W3CDTF">2019-11-15T13:22:16Z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962d1c9e-622a-4bd1-bf3c-8451e82f2ad7</vt:lpwstr>
  </property>
  <property fmtid="{D5CDD505-2E9C-101B-9397-08002B2CF9AE}" pid="3" name="ContentTypeId">
    <vt:lpwstr>0x010100A2EDF7CA51E3374D9FA4D102273FB243</vt:lpwstr>
  </property>
</Properties>
</file>